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</p:sldMasterIdLst>
  <p:notesMasterIdLst>
    <p:notesMasterId r:id="rId28"/>
  </p:notesMasterIdLst>
  <p:handoutMasterIdLst>
    <p:handoutMasterId r:id="rId29"/>
  </p:handoutMasterIdLst>
  <p:sldIdLst>
    <p:sldId id="306" r:id="rId3"/>
    <p:sldId id="399" r:id="rId4"/>
    <p:sldId id="344" r:id="rId5"/>
    <p:sldId id="414" r:id="rId6"/>
    <p:sldId id="415" r:id="rId7"/>
    <p:sldId id="416" r:id="rId8"/>
    <p:sldId id="352" r:id="rId9"/>
    <p:sldId id="418" r:id="rId10"/>
    <p:sldId id="432" r:id="rId11"/>
    <p:sldId id="419" r:id="rId12"/>
    <p:sldId id="431" r:id="rId13"/>
    <p:sldId id="430" r:id="rId14"/>
    <p:sldId id="423" r:id="rId15"/>
    <p:sldId id="426" r:id="rId16"/>
    <p:sldId id="424" r:id="rId17"/>
    <p:sldId id="435" r:id="rId18"/>
    <p:sldId id="437" r:id="rId19"/>
    <p:sldId id="438" r:id="rId20"/>
    <p:sldId id="420" r:id="rId21"/>
    <p:sldId id="433" r:id="rId22"/>
    <p:sldId id="427" r:id="rId23"/>
    <p:sldId id="428" r:id="rId24"/>
    <p:sldId id="336" r:id="rId25"/>
    <p:sldId id="439" r:id="rId26"/>
    <p:sldId id="318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A49"/>
    <a:srgbClr val="4E5F85"/>
    <a:srgbClr val="476AB1"/>
    <a:srgbClr val="818FAB"/>
    <a:srgbClr val="7D9DDF"/>
    <a:srgbClr val="C7D540"/>
    <a:srgbClr val="DADADA"/>
    <a:srgbClr val="31418D"/>
    <a:srgbClr val="547ED5"/>
    <a:srgbClr val="D1D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 z motywem 2 — Ak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Styl jasny 2 — Ak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 ciemny 1 — Ak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Styl ciemny 2 - Akcent 3/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0" autoAdjust="0"/>
    <p:restoredTop sz="95256" autoAdjust="0"/>
  </p:normalViewPr>
  <p:slideViewPr>
    <p:cSldViewPr snapToGrid="0" snapToObjects="1">
      <p:cViewPr varScale="1">
        <p:scale>
          <a:sx n="82" d="100"/>
          <a:sy n="82" d="100"/>
        </p:scale>
        <p:origin x="176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Arkusz1!$B$1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rgbClr val="31418D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7D5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A-43F1-9BA7-57DD42E5BC1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1665</c:v>
                </c:pt>
                <c:pt idx="1">
                  <c:v>4667</c:v>
                </c:pt>
                <c:pt idx="2">
                  <c:v>8497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A-43F1-9BA7-57DD42E5B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652057792"/>
        <c:axId val="651478416"/>
      </c:barChart>
      <c:catAx>
        <c:axId val="652057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51478416"/>
        <c:crosses val="autoZero"/>
        <c:auto val="1"/>
        <c:lblAlgn val="ctr"/>
        <c:lblOffset val="100"/>
        <c:noMultiLvlLbl val="0"/>
      </c:catAx>
      <c:valAx>
        <c:axId val="651478416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65205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88ADA-B30B-4A83-B958-81681A97072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C9801E20-0F31-4C3A-BE16-78CA43D7BD90}">
      <dgm:prSet phldrT="[Tekst]"/>
      <dgm:spPr>
        <a:solidFill>
          <a:schemeClr val="accent5">
            <a:lumMod val="75000"/>
          </a:schemeClr>
        </a:solidFill>
        <a:ln>
          <a:noFill/>
        </a:ln>
      </dgm:spPr>
      <dgm:t>
        <a:bodyPr lIns="0" tIns="0" rIns="0" bIns="0"/>
        <a:lstStyle/>
        <a:p>
          <a:r>
            <a:rPr lang="pl-PL" dirty="0"/>
            <a:t>Białe plamy NGA</a:t>
          </a:r>
        </a:p>
      </dgm:t>
    </dgm:pt>
    <dgm:pt modelId="{21A7F3F2-F1DF-4D9F-9C8B-CC44FAFBD117}" type="parTrans" cxnId="{7E7AE794-EC54-4E7B-8D94-04876A076B67}">
      <dgm:prSet/>
      <dgm:spPr/>
      <dgm:t>
        <a:bodyPr/>
        <a:lstStyle/>
        <a:p>
          <a:endParaRPr lang="pl-PL"/>
        </a:p>
      </dgm:t>
    </dgm:pt>
    <dgm:pt modelId="{D38A6487-C7F6-40A0-B6BF-1E5F71B3B01B}" type="sibTrans" cxnId="{7E7AE794-EC54-4E7B-8D94-04876A076B67}">
      <dgm:prSet/>
      <dgm:spPr>
        <a:solidFill>
          <a:srgbClr val="4E5F85"/>
        </a:solidFill>
      </dgm:spPr>
      <dgm:t>
        <a:bodyPr/>
        <a:lstStyle/>
        <a:p>
          <a:endParaRPr lang="pl-PL"/>
        </a:p>
      </dgm:t>
    </dgm:pt>
    <dgm:pt modelId="{C0B9FF28-5C19-40BD-B21F-9FDF2245DC17}">
      <dgm:prSet phldrT="[Tekst]"/>
      <dgm:spPr>
        <a:solidFill>
          <a:schemeClr val="accent5">
            <a:lumMod val="75000"/>
          </a:schemeClr>
        </a:solidFill>
        <a:ln>
          <a:noFill/>
        </a:ln>
      </dgm:spPr>
      <dgm:t>
        <a:bodyPr lIns="0" tIns="0" rIns="0" bIns="0"/>
        <a:lstStyle/>
        <a:p>
          <a:r>
            <a:rPr lang="pl-PL" dirty="0"/>
            <a:t>Plany inwestycyjne</a:t>
          </a:r>
        </a:p>
      </dgm:t>
    </dgm:pt>
    <dgm:pt modelId="{4801F22D-5949-4634-87A0-64DA1AED8FC5}" type="parTrans" cxnId="{F3951CC7-BF71-4B94-B370-99D30011A73E}">
      <dgm:prSet/>
      <dgm:spPr/>
      <dgm:t>
        <a:bodyPr/>
        <a:lstStyle/>
        <a:p>
          <a:endParaRPr lang="pl-PL"/>
        </a:p>
      </dgm:t>
    </dgm:pt>
    <dgm:pt modelId="{9135F6CA-E929-4C17-996F-7A2C6A49EE98}" type="sibTrans" cxnId="{F3951CC7-BF71-4B94-B370-99D30011A73E}">
      <dgm:prSet/>
      <dgm:spPr>
        <a:solidFill>
          <a:srgbClr val="4E5F85"/>
        </a:solidFill>
      </dgm:spPr>
      <dgm:t>
        <a:bodyPr/>
        <a:lstStyle/>
        <a:p>
          <a:endParaRPr lang="pl-PL"/>
        </a:p>
      </dgm:t>
    </dgm:pt>
    <dgm:pt modelId="{5A76EE6D-7D77-4907-BA95-D80019C7806B}">
      <dgm:prSet phldrT="[Tekst]" custT="1"/>
      <dgm:spPr>
        <a:solidFill>
          <a:schemeClr val="accent5">
            <a:lumMod val="75000"/>
          </a:schemeClr>
        </a:solidFill>
        <a:ln>
          <a:noFill/>
        </a:ln>
      </dgm:spPr>
      <dgm:t>
        <a:bodyPr lIns="0" tIns="0" rIns="0" bIns="0"/>
        <a:lstStyle/>
        <a:p>
          <a:r>
            <a:rPr lang="pl-PL" sz="1300" dirty="0"/>
            <a:t>Białe plamy poza planami inwestycyjnymi</a:t>
          </a:r>
        </a:p>
      </dgm:t>
    </dgm:pt>
    <dgm:pt modelId="{005CBD74-FA7A-4EC3-9ADE-1248A444F02A}" type="parTrans" cxnId="{2C86899D-6D62-4385-8B6B-7D01A1AAA95A}">
      <dgm:prSet/>
      <dgm:spPr/>
      <dgm:t>
        <a:bodyPr/>
        <a:lstStyle/>
        <a:p>
          <a:endParaRPr lang="pl-PL"/>
        </a:p>
      </dgm:t>
    </dgm:pt>
    <dgm:pt modelId="{488579F9-2D7E-4AD2-84E4-1045C0BBF385}" type="sibTrans" cxnId="{2C86899D-6D62-4385-8B6B-7D01A1AAA95A}">
      <dgm:prSet/>
      <dgm:spPr/>
      <dgm:t>
        <a:bodyPr/>
        <a:lstStyle/>
        <a:p>
          <a:endParaRPr lang="pl-PL"/>
        </a:p>
      </dgm:t>
    </dgm:pt>
    <dgm:pt modelId="{8AD5DA09-58BA-4643-ABAB-E55ADFC8DDB3}" type="pres">
      <dgm:prSet presAssocID="{30B88ADA-B30B-4A83-B958-81681A97072A}" presName="linearFlow" presStyleCnt="0">
        <dgm:presLayoutVars>
          <dgm:dir/>
          <dgm:resizeHandles val="exact"/>
        </dgm:presLayoutVars>
      </dgm:prSet>
      <dgm:spPr/>
    </dgm:pt>
    <dgm:pt modelId="{9126C645-2A45-4893-8485-11DACB8B1BB7}" type="pres">
      <dgm:prSet presAssocID="{C9801E20-0F31-4C3A-BE16-78CA43D7BD90}" presName="node" presStyleLbl="node1" presStyleIdx="0" presStyleCnt="3">
        <dgm:presLayoutVars>
          <dgm:bulletEnabled val="1"/>
        </dgm:presLayoutVars>
      </dgm:prSet>
      <dgm:spPr/>
    </dgm:pt>
    <dgm:pt modelId="{BAFF1DAA-E2B6-4E6D-89B8-4161DB8A3940}" type="pres">
      <dgm:prSet presAssocID="{D38A6487-C7F6-40A0-B6BF-1E5F71B3B01B}" presName="spacerL" presStyleCnt="0"/>
      <dgm:spPr/>
    </dgm:pt>
    <dgm:pt modelId="{DF4FCD04-A4E7-4F9C-90F5-D7BB76CF8231}" type="pres">
      <dgm:prSet presAssocID="{D38A6487-C7F6-40A0-B6BF-1E5F71B3B01B}" presName="sibTrans" presStyleLbl="sibTrans2D1" presStyleIdx="0" presStyleCnt="2"/>
      <dgm:spPr>
        <a:prstGeom prst="mathMinus">
          <a:avLst/>
        </a:prstGeom>
      </dgm:spPr>
    </dgm:pt>
    <dgm:pt modelId="{8F3B3B97-F689-4131-9D99-A9AA7CD775E5}" type="pres">
      <dgm:prSet presAssocID="{D38A6487-C7F6-40A0-B6BF-1E5F71B3B01B}" presName="spacerR" presStyleCnt="0"/>
      <dgm:spPr/>
    </dgm:pt>
    <dgm:pt modelId="{3E143510-3ED7-430C-9CA9-9D853546DEE8}" type="pres">
      <dgm:prSet presAssocID="{C0B9FF28-5C19-40BD-B21F-9FDF2245DC17}" presName="node" presStyleLbl="node1" presStyleIdx="1" presStyleCnt="3">
        <dgm:presLayoutVars>
          <dgm:bulletEnabled val="1"/>
        </dgm:presLayoutVars>
      </dgm:prSet>
      <dgm:spPr/>
    </dgm:pt>
    <dgm:pt modelId="{1FBAD21E-70D1-4944-AB78-3E1E75940D96}" type="pres">
      <dgm:prSet presAssocID="{9135F6CA-E929-4C17-996F-7A2C6A49EE98}" presName="spacerL" presStyleCnt="0"/>
      <dgm:spPr/>
    </dgm:pt>
    <dgm:pt modelId="{598D6DCA-C98B-42B3-A9F8-1F9472932147}" type="pres">
      <dgm:prSet presAssocID="{9135F6CA-E929-4C17-996F-7A2C6A49EE98}" presName="sibTrans" presStyleLbl="sibTrans2D1" presStyleIdx="1" presStyleCnt="2"/>
      <dgm:spPr/>
    </dgm:pt>
    <dgm:pt modelId="{2E50E5E6-21DE-4E8C-9335-31233104E7F7}" type="pres">
      <dgm:prSet presAssocID="{9135F6CA-E929-4C17-996F-7A2C6A49EE98}" presName="spacerR" presStyleCnt="0"/>
      <dgm:spPr/>
    </dgm:pt>
    <dgm:pt modelId="{46F07638-A864-4AD9-B844-1CC1332AD11E}" type="pres">
      <dgm:prSet presAssocID="{5A76EE6D-7D77-4907-BA95-D80019C7806B}" presName="node" presStyleLbl="node1" presStyleIdx="2" presStyleCnt="3" custScaleX="102014" custScaleY="98445">
        <dgm:presLayoutVars>
          <dgm:bulletEnabled val="1"/>
        </dgm:presLayoutVars>
      </dgm:prSet>
      <dgm:spPr/>
    </dgm:pt>
  </dgm:ptLst>
  <dgm:cxnLst>
    <dgm:cxn modelId="{46549117-49EC-44B7-9054-33AB66D8EC85}" type="presOf" srcId="{D38A6487-C7F6-40A0-B6BF-1E5F71B3B01B}" destId="{DF4FCD04-A4E7-4F9C-90F5-D7BB76CF8231}" srcOrd="0" destOrd="0" presId="urn:microsoft.com/office/officeart/2005/8/layout/equation1"/>
    <dgm:cxn modelId="{A9F4C12C-3F7C-4EE3-9851-7D43268F07CB}" type="presOf" srcId="{C9801E20-0F31-4C3A-BE16-78CA43D7BD90}" destId="{9126C645-2A45-4893-8485-11DACB8B1BB7}" srcOrd="0" destOrd="0" presId="urn:microsoft.com/office/officeart/2005/8/layout/equation1"/>
    <dgm:cxn modelId="{6BC92537-02C9-4FD0-A4D1-92A2CAF7C3A0}" type="presOf" srcId="{5A76EE6D-7D77-4907-BA95-D80019C7806B}" destId="{46F07638-A864-4AD9-B844-1CC1332AD11E}" srcOrd="0" destOrd="0" presId="urn:microsoft.com/office/officeart/2005/8/layout/equation1"/>
    <dgm:cxn modelId="{3C0D6691-C84E-4C34-AD33-03FA529006BC}" type="presOf" srcId="{C0B9FF28-5C19-40BD-B21F-9FDF2245DC17}" destId="{3E143510-3ED7-430C-9CA9-9D853546DEE8}" srcOrd="0" destOrd="0" presId="urn:microsoft.com/office/officeart/2005/8/layout/equation1"/>
    <dgm:cxn modelId="{7E7AE794-EC54-4E7B-8D94-04876A076B67}" srcId="{30B88ADA-B30B-4A83-B958-81681A97072A}" destId="{C9801E20-0F31-4C3A-BE16-78CA43D7BD90}" srcOrd="0" destOrd="0" parTransId="{21A7F3F2-F1DF-4D9F-9C8B-CC44FAFBD117}" sibTransId="{D38A6487-C7F6-40A0-B6BF-1E5F71B3B01B}"/>
    <dgm:cxn modelId="{2C86899D-6D62-4385-8B6B-7D01A1AAA95A}" srcId="{30B88ADA-B30B-4A83-B958-81681A97072A}" destId="{5A76EE6D-7D77-4907-BA95-D80019C7806B}" srcOrd="2" destOrd="0" parTransId="{005CBD74-FA7A-4EC3-9ADE-1248A444F02A}" sibTransId="{488579F9-2D7E-4AD2-84E4-1045C0BBF385}"/>
    <dgm:cxn modelId="{4DDE77A2-C512-4056-B463-480CC2A52A88}" type="presOf" srcId="{30B88ADA-B30B-4A83-B958-81681A97072A}" destId="{8AD5DA09-58BA-4643-ABAB-E55ADFC8DDB3}" srcOrd="0" destOrd="0" presId="urn:microsoft.com/office/officeart/2005/8/layout/equation1"/>
    <dgm:cxn modelId="{F3951CC7-BF71-4B94-B370-99D30011A73E}" srcId="{30B88ADA-B30B-4A83-B958-81681A97072A}" destId="{C0B9FF28-5C19-40BD-B21F-9FDF2245DC17}" srcOrd="1" destOrd="0" parTransId="{4801F22D-5949-4634-87A0-64DA1AED8FC5}" sibTransId="{9135F6CA-E929-4C17-996F-7A2C6A49EE98}"/>
    <dgm:cxn modelId="{2EB2FFD7-285A-4D66-BEEE-B61680B30C83}" type="presOf" srcId="{9135F6CA-E929-4C17-996F-7A2C6A49EE98}" destId="{598D6DCA-C98B-42B3-A9F8-1F9472932147}" srcOrd="0" destOrd="0" presId="urn:microsoft.com/office/officeart/2005/8/layout/equation1"/>
    <dgm:cxn modelId="{69DF3A55-BA3A-4371-BEFF-8A94B8104170}" type="presParOf" srcId="{8AD5DA09-58BA-4643-ABAB-E55ADFC8DDB3}" destId="{9126C645-2A45-4893-8485-11DACB8B1BB7}" srcOrd="0" destOrd="0" presId="urn:microsoft.com/office/officeart/2005/8/layout/equation1"/>
    <dgm:cxn modelId="{D240FE79-5D35-4865-83AE-1DEEE8176357}" type="presParOf" srcId="{8AD5DA09-58BA-4643-ABAB-E55ADFC8DDB3}" destId="{BAFF1DAA-E2B6-4E6D-89B8-4161DB8A3940}" srcOrd="1" destOrd="0" presId="urn:microsoft.com/office/officeart/2005/8/layout/equation1"/>
    <dgm:cxn modelId="{A4A868EA-BB7C-4190-878B-09468C0C580A}" type="presParOf" srcId="{8AD5DA09-58BA-4643-ABAB-E55ADFC8DDB3}" destId="{DF4FCD04-A4E7-4F9C-90F5-D7BB76CF8231}" srcOrd="2" destOrd="0" presId="urn:microsoft.com/office/officeart/2005/8/layout/equation1"/>
    <dgm:cxn modelId="{D7E39373-9A0F-40AF-B8AD-0C9D03D0D49A}" type="presParOf" srcId="{8AD5DA09-58BA-4643-ABAB-E55ADFC8DDB3}" destId="{8F3B3B97-F689-4131-9D99-A9AA7CD775E5}" srcOrd="3" destOrd="0" presId="urn:microsoft.com/office/officeart/2005/8/layout/equation1"/>
    <dgm:cxn modelId="{894B4FE9-C327-4F69-A130-4118896CEACF}" type="presParOf" srcId="{8AD5DA09-58BA-4643-ABAB-E55ADFC8DDB3}" destId="{3E143510-3ED7-430C-9CA9-9D853546DEE8}" srcOrd="4" destOrd="0" presId="urn:microsoft.com/office/officeart/2005/8/layout/equation1"/>
    <dgm:cxn modelId="{DB421CF1-52BF-47A0-AB36-5151D5BB69D9}" type="presParOf" srcId="{8AD5DA09-58BA-4643-ABAB-E55ADFC8DDB3}" destId="{1FBAD21E-70D1-4944-AB78-3E1E75940D96}" srcOrd="5" destOrd="0" presId="urn:microsoft.com/office/officeart/2005/8/layout/equation1"/>
    <dgm:cxn modelId="{F6F49483-3CEF-4B12-944C-EE792C5050DC}" type="presParOf" srcId="{8AD5DA09-58BA-4643-ABAB-E55ADFC8DDB3}" destId="{598D6DCA-C98B-42B3-A9F8-1F9472932147}" srcOrd="6" destOrd="0" presId="urn:microsoft.com/office/officeart/2005/8/layout/equation1"/>
    <dgm:cxn modelId="{9F602308-8D42-4BBC-BF48-F5BC8322BEAD}" type="presParOf" srcId="{8AD5DA09-58BA-4643-ABAB-E55ADFC8DDB3}" destId="{2E50E5E6-21DE-4E8C-9335-31233104E7F7}" srcOrd="7" destOrd="0" presId="urn:microsoft.com/office/officeart/2005/8/layout/equation1"/>
    <dgm:cxn modelId="{BC11F9FB-5A56-4892-8B53-1C6A919A1A17}" type="presParOf" srcId="{8AD5DA09-58BA-4643-ABAB-E55ADFC8DDB3}" destId="{46F07638-A864-4AD9-B844-1CC1332AD11E}" srcOrd="8" destOrd="0" presId="urn:microsoft.com/office/officeart/2005/8/layout/equation1"/>
  </dgm:cxnLst>
  <dgm:bg>
    <a:solidFill>
      <a:schemeClr val="bg1">
        <a:alpha val="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4669F6-2A8A-420D-9D4F-C93886737CCA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A96E89DA-1EA8-4891-A19C-FC99AD1B1873}">
      <dgm:prSet phldrT="[Tekst]"/>
      <dgm:spPr/>
      <dgm:t>
        <a:bodyPr/>
        <a:lstStyle/>
        <a:p>
          <a:r>
            <a:rPr lang="pl-PL" noProof="0" dirty="0"/>
            <a:t>Nasycenie usługami</a:t>
          </a:r>
          <a:endParaRPr lang="en-GB" noProof="0" dirty="0"/>
        </a:p>
      </dgm:t>
    </dgm:pt>
    <dgm:pt modelId="{58269033-3D2A-4036-9E71-7A042C910E93}" type="parTrans" cxnId="{6FE83FFF-2148-40BE-A6D1-269FAACC5D6E}">
      <dgm:prSet/>
      <dgm:spPr/>
      <dgm:t>
        <a:bodyPr/>
        <a:lstStyle/>
        <a:p>
          <a:endParaRPr lang="pl-PL"/>
        </a:p>
      </dgm:t>
    </dgm:pt>
    <dgm:pt modelId="{0C58EE2A-5E49-432D-A7AC-51ADCF6E17CB}" type="sibTrans" cxnId="{6FE83FFF-2148-40BE-A6D1-269FAACC5D6E}">
      <dgm:prSet/>
      <dgm:spPr>
        <a:solidFill>
          <a:srgbClr val="C7D540"/>
        </a:solidFill>
      </dgm:spPr>
      <dgm:t>
        <a:bodyPr/>
        <a:lstStyle/>
        <a:p>
          <a:endParaRPr lang="pl-PL"/>
        </a:p>
      </dgm:t>
    </dgm:pt>
    <dgm:pt modelId="{CFC4DE09-0650-4022-BCE8-E7AA73FCB193}">
      <dgm:prSet phldrT="[Tekst]"/>
      <dgm:spPr/>
      <dgm:t>
        <a:bodyPr/>
        <a:lstStyle/>
        <a:p>
          <a:r>
            <a:rPr lang="pl-PL" noProof="0" dirty="0"/>
            <a:t>Ceny</a:t>
          </a:r>
          <a:endParaRPr lang="en-GB" noProof="0" dirty="0"/>
        </a:p>
      </dgm:t>
    </dgm:pt>
    <dgm:pt modelId="{8CAEC3E8-3472-4065-86D7-38EC515677CD}" type="parTrans" cxnId="{6069458B-5960-4564-B9DA-B9B9704E59C0}">
      <dgm:prSet/>
      <dgm:spPr/>
      <dgm:t>
        <a:bodyPr/>
        <a:lstStyle/>
        <a:p>
          <a:endParaRPr lang="pl-PL"/>
        </a:p>
      </dgm:t>
    </dgm:pt>
    <dgm:pt modelId="{C582C1E0-F0B1-46A0-81E3-AB9CBE64632A}" type="sibTrans" cxnId="{6069458B-5960-4564-B9DA-B9B9704E59C0}">
      <dgm:prSet/>
      <dgm:spPr>
        <a:solidFill>
          <a:srgbClr val="C7D540"/>
        </a:solidFill>
      </dgm:spPr>
      <dgm:t>
        <a:bodyPr/>
        <a:lstStyle/>
        <a:p>
          <a:endParaRPr lang="pl-PL"/>
        </a:p>
      </dgm:t>
    </dgm:pt>
    <dgm:pt modelId="{34B73331-421D-463B-ABF0-9FBF1C3FC330}">
      <dgm:prSet phldrT="[Tekst]"/>
      <dgm:spPr/>
      <dgm:t>
        <a:bodyPr/>
        <a:lstStyle/>
        <a:p>
          <a:r>
            <a:rPr lang="pl-PL" noProof="0" dirty="0"/>
            <a:t>Usługi</a:t>
          </a:r>
          <a:endParaRPr lang="en-GB" noProof="0" dirty="0"/>
        </a:p>
      </dgm:t>
    </dgm:pt>
    <dgm:pt modelId="{4809DDDD-5276-4534-9D51-B49DBB71DB4A}" type="parTrans" cxnId="{5743832D-8C9B-48D5-80FA-C2BEF24DF390}">
      <dgm:prSet/>
      <dgm:spPr/>
      <dgm:t>
        <a:bodyPr/>
        <a:lstStyle/>
        <a:p>
          <a:endParaRPr lang="pl-PL"/>
        </a:p>
      </dgm:t>
    </dgm:pt>
    <dgm:pt modelId="{ABE473C9-F8CB-4A58-A7ED-41518818B884}" type="sibTrans" cxnId="{5743832D-8C9B-48D5-80FA-C2BEF24DF390}">
      <dgm:prSet/>
      <dgm:spPr>
        <a:solidFill>
          <a:srgbClr val="C7D540"/>
        </a:solidFill>
      </dgm:spPr>
      <dgm:t>
        <a:bodyPr/>
        <a:lstStyle/>
        <a:p>
          <a:endParaRPr lang="pl-PL"/>
        </a:p>
      </dgm:t>
    </dgm:pt>
    <dgm:pt modelId="{CEB85C8B-4037-4ECB-B830-BCFDB2D2D72B}" type="pres">
      <dgm:prSet presAssocID="{634669F6-2A8A-420D-9D4F-C93886737CC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94CA44B-14C4-48DF-88DB-7C9DB1BFC590}" type="pres">
      <dgm:prSet presAssocID="{A96E89DA-1EA8-4891-A19C-FC99AD1B1873}" presName="gear1" presStyleLbl="node1" presStyleIdx="0" presStyleCnt="3">
        <dgm:presLayoutVars>
          <dgm:chMax val="1"/>
          <dgm:bulletEnabled val="1"/>
        </dgm:presLayoutVars>
      </dgm:prSet>
      <dgm:spPr/>
    </dgm:pt>
    <dgm:pt modelId="{858C7E38-E53F-4A49-952E-244A2F8B8F01}" type="pres">
      <dgm:prSet presAssocID="{A96E89DA-1EA8-4891-A19C-FC99AD1B1873}" presName="gear1srcNode" presStyleLbl="node1" presStyleIdx="0" presStyleCnt="3"/>
      <dgm:spPr/>
    </dgm:pt>
    <dgm:pt modelId="{932836C3-184A-40A8-83BF-80367DF8C8CA}" type="pres">
      <dgm:prSet presAssocID="{A96E89DA-1EA8-4891-A19C-FC99AD1B1873}" presName="gear1dstNode" presStyleLbl="node1" presStyleIdx="0" presStyleCnt="3"/>
      <dgm:spPr/>
    </dgm:pt>
    <dgm:pt modelId="{430A469C-3F9C-4855-85F3-4FD55E70ABA6}" type="pres">
      <dgm:prSet presAssocID="{CFC4DE09-0650-4022-BCE8-E7AA73FCB193}" presName="gear2" presStyleLbl="node1" presStyleIdx="1" presStyleCnt="3">
        <dgm:presLayoutVars>
          <dgm:chMax val="1"/>
          <dgm:bulletEnabled val="1"/>
        </dgm:presLayoutVars>
      </dgm:prSet>
      <dgm:spPr/>
    </dgm:pt>
    <dgm:pt modelId="{4A44C49D-48DB-4BDE-B270-FE3CDE72D528}" type="pres">
      <dgm:prSet presAssocID="{CFC4DE09-0650-4022-BCE8-E7AA73FCB193}" presName="gear2srcNode" presStyleLbl="node1" presStyleIdx="1" presStyleCnt="3"/>
      <dgm:spPr/>
    </dgm:pt>
    <dgm:pt modelId="{E45737D2-7667-435D-81C9-8E53D0EA3B8A}" type="pres">
      <dgm:prSet presAssocID="{CFC4DE09-0650-4022-BCE8-E7AA73FCB193}" presName="gear2dstNode" presStyleLbl="node1" presStyleIdx="1" presStyleCnt="3"/>
      <dgm:spPr/>
    </dgm:pt>
    <dgm:pt modelId="{FDECA5F8-B799-4FD4-9870-4051C179E826}" type="pres">
      <dgm:prSet presAssocID="{34B73331-421D-463B-ABF0-9FBF1C3FC330}" presName="gear3" presStyleLbl="node1" presStyleIdx="2" presStyleCnt="3"/>
      <dgm:spPr/>
    </dgm:pt>
    <dgm:pt modelId="{248B8643-B9A0-423E-BEB7-AE186E3DF152}" type="pres">
      <dgm:prSet presAssocID="{34B73331-421D-463B-ABF0-9FBF1C3FC33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277028C-D7B6-475F-AD17-BD9A8EF2A2A3}" type="pres">
      <dgm:prSet presAssocID="{34B73331-421D-463B-ABF0-9FBF1C3FC330}" presName="gear3srcNode" presStyleLbl="node1" presStyleIdx="2" presStyleCnt="3"/>
      <dgm:spPr/>
    </dgm:pt>
    <dgm:pt modelId="{5E8854C7-A82B-44BF-A82C-39FF0F8667C5}" type="pres">
      <dgm:prSet presAssocID="{34B73331-421D-463B-ABF0-9FBF1C3FC330}" presName="gear3dstNode" presStyleLbl="node1" presStyleIdx="2" presStyleCnt="3"/>
      <dgm:spPr/>
    </dgm:pt>
    <dgm:pt modelId="{4EF0B838-801B-467D-9E21-EA7368C36902}" type="pres">
      <dgm:prSet presAssocID="{0C58EE2A-5E49-432D-A7AC-51ADCF6E17CB}" presName="connector1" presStyleLbl="sibTrans2D1" presStyleIdx="0" presStyleCnt="3"/>
      <dgm:spPr/>
    </dgm:pt>
    <dgm:pt modelId="{77DF9EC4-415F-4275-8D4D-7CDD882F5B37}" type="pres">
      <dgm:prSet presAssocID="{C582C1E0-F0B1-46A0-81E3-AB9CBE64632A}" presName="connector2" presStyleLbl="sibTrans2D1" presStyleIdx="1" presStyleCnt="3"/>
      <dgm:spPr/>
    </dgm:pt>
    <dgm:pt modelId="{12143AE2-15B7-4D28-87DA-68647BBB27F6}" type="pres">
      <dgm:prSet presAssocID="{ABE473C9-F8CB-4A58-A7ED-41518818B884}" presName="connector3" presStyleLbl="sibTrans2D1" presStyleIdx="2" presStyleCnt="3"/>
      <dgm:spPr/>
    </dgm:pt>
  </dgm:ptLst>
  <dgm:cxnLst>
    <dgm:cxn modelId="{A4D75218-82E7-46BB-8BA0-A3D3BB7299EC}" type="presOf" srcId="{CFC4DE09-0650-4022-BCE8-E7AA73FCB193}" destId="{430A469C-3F9C-4855-85F3-4FD55E70ABA6}" srcOrd="0" destOrd="0" presId="urn:microsoft.com/office/officeart/2005/8/layout/gear1"/>
    <dgm:cxn modelId="{22C6F926-A9A3-42B8-8D14-586BFD04876C}" type="presOf" srcId="{34B73331-421D-463B-ABF0-9FBF1C3FC330}" destId="{248B8643-B9A0-423E-BEB7-AE186E3DF152}" srcOrd="1" destOrd="0" presId="urn:microsoft.com/office/officeart/2005/8/layout/gear1"/>
    <dgm:cxn modelId="{5743832D-8C9B-48D5-80FA-C2BEF24DF390}" srcId="{634669F6-2A8A-420D-9D4F-C93886737CCA}" destId="{34B73331-421D-463B-ABF0-9FBF1C3FC330}" srcOrd="2" destOrd="0" parTransId="{4809DDDD-5276-4534-9D51-B49DBB71DB4A}" sibTransId="{ABE473C9-F8CB-4A58-A7ED-41518818B884}"/>
    <dgm:cxn modelId="{8CA8A25E-0710-47D7-BC8B-316F266F8BDF}" type="presOf" srcId="{A96E89DA-1EA8-4891-A19C-FC99AD1B1873}" destId="{932836C3-184A-40A8-83BF-80367DF8C8CA}" srcOrd="2" destOrd="0" presId="urn:microsoft.com/office/officeart/2005/8/layout/gear1"/>
    <dgm:cxn modelId="{2100F25F-7B9C-4EA1-8A2F-1D2FDCDD710B}" type="presOf" srcId="{34B73331-421D-463B-ABF0-9FBF1C3FC330}" destId="{5E8854C7-A82B-44BF-A82C-39FF0F8667C5}" srcOrd="3" destOrd="0" presId="urn:microsoft.com/office/officeart/2005/8/layout/gear1"/>
    <dgm:cxn modelId="{C9BAF146-C55C-449A-933D-4A3102352E1B}" type="presOf" srcId="{CFC4DE09-0650-4022-BCE8-E7AA73FCB193}" destId="{E45737D2-7667-435D-81C9-8E53D0EA3B8A}" srcOrd="2" destOrd="0" presId="urn:microsoft.com/office/officeart/2005/8/layout/gear1"/>
    <dgm:cxn modelId="{A2124067-A1C4-4DD7-8727-CA450ADF7F16}" type="presOf" srcId="{34B73331-421D-463B-ABF0-9FBF1C3FC330}" destId="{E277028C-D7B6-475F-AD17-BD9A8EF2A2A3}" srcOrd="2" destOrd="0" presId="urn:microsoft.com/office/officeart/2005/8/layout/gear1"/>
    <dgm:cxn modelId="{4CFCAD49-98C1-46BB-9990-A44EDCC18DF3}" type="presOf" srcId="{A96E89DA-1EA8-4891-A19C-FC99AD1B1873}" destId="{494CA44B-14C4-48DF-88DB-7C9DB1BFC590}" srcOrd="0" destOrd="0" presId="urn:microsoft.com/office/officeart/2005/8/layout/gear1"/>
    <dgm:cxn modelId="{C625CC52-EB33-436A-83C9-C17E0543A704}" type="presOf" srcId="{34B73331-421D-463B-ABF0-9FBF1C3FC330}" destId="{FDECA5F8-B799-4FD4-9870-4051C179E826}" srcOrd="0" destOrd="0" presId="urn:microsoft.com/office/officeart/2005/8/layout/gear1"/>
    <dgm:cxn modelId="{94607756-660B-4AEB-AB5C-5A3D91D3D3F1}" type="presOf" srcId="{C582C1E0-F0B1-46A0-81E3-AB9CBE64632A}" destId="{77DF9EC4-415F-4275-8D4D-7CDD882F5B37}" srcOrd="0" destOrd="0" presId="urn:microsoft.com/office/officeart/2005/8/layout/gear1"/>
    <dgm:cxn modelId="{5B8C7C7C-6685-4AD1-8D53-52937B3B24A9}" type="presOf" srcId="{0C58EE2A-5E49-432D-A7AC-51ADCF6E17CB}" destId="{4EF0B838-801B-467D-9E21-EA7368C36902}" srcOrd="0" destOrd="0" presId="urn:microsoft.com/office/officeart/2005/8/layout/gear1"/>
    <dgm:cxn modelId="{6069458B-5960-4564-B9DA-B9B9704E59C0}" srcId="{634669F6-2A8A-420D-9D4F-C93886737CCA}" destId="{CFC4DE09-0650-4022-BCE8-E7AA73FCB193}" srcOrd="1" destOrd="0" parTransId="{8CAEC3E8-3472-4065-86D7-38EC515677CD}" sibTransId="{C582C1E0-F0B1-46A0-81E3-AB9CBE64632A}"/>
    <dgm:cxn modelId="{FB22F4CB-2259-4E41-BEC9-94AE029F79CE}" type="presOf" srcId="{CFC4DE09-0650-4022-BCE8-E7AA73FCB193}" destId="{4A44C49D-48DB-4BDE-B270-FE3CDE72D528}" srcOrd="1" destOrd="0" presId="urn:microsoft.com/office/officeart/2005/8/layout/gear1"/>
    <dgm:cxn modelId="{E21061D5-2957-4321-834E-4923C1D877EC}" type="presOf" srcId="{A96E89DA-1EA8-4891-A19C-FC99AD1B1873}" destId="{858C7E38-E53F-4A49-952E-244A2F8B8F01}" srcOrd="1" destOrd="0" presId="urn:microsoft.com/office/officeart/2005/8/layout/gear1"/>
    <dgm:cxn modelId="{3386BAD5-CCD2-4083-B753-04E3DEE5AAC0}" type="presOf" srcId="{634669F6-2A8A-420D-9D4F-C93886737CCA}" destId="{CEB85C8B-4037-4ECB-B830-BCFDB2D2D72B}" srcOrd="0" destOrd="0" presId="urn:microsoft.com/office/officeart/2005/8/layout/gear1"/>
    <dgm:cxn modelId="{C5C354EF-13D4-4CFC-A69C-5C678B741BB6}" type="presOf" srcId="{ABE473C9-F8CB-4A58-A7ED-41518818B884}" destId="{12143AE2-15B7-4D28-87DA-68647BBB27F6}" srcOrd="0" destOrd="0" presId="urn:microsoft.com/office/officeart/2005/8/layout/gear1"/>
    <dgm:cxn modelId="{6FE83FFF-2148-40BE-A6D1-269FAACC5D6E}" srcId="{634669F6-2A8A-420D-9D4F-C93886737CCA}" destId="{A96E89DA-1EA8-4891-A19C-FC99AD1B1873}" srcOrd="0" destOrd="0" parTransId="{58269033-3D2A-4036-9E71-7A042C910E93}" sibTransId="{0C58EE2A-5E49-432D-A7AC-51ADCF6E17CB}"/>
    <dgm:cxn modelId="{7B520F21-FDD8-40C3-B617-8F8E60B76237}" type="presParOf" srcId="{CEB85C8B-4037-4ECB-B830-BCFDB2D2D72B}" destId="{494CA44B-14C4-48DF-88DB-7C9DB1BFC590}" srcOrd="0" destOrd="0" presId="urn:microsoft.com/office/officeart/2005/8/layout/gear1"/>
    <dgm:cxn modelId="{B07B4DD0-776C-413E-9471-B4FEF122E533}" type="presParOf" srcId="{CEB85C8B-4037-4ECB-B830-BCFDB2D2D72B}" destId="{858C7E38-E53F-4A49-952E-244A2F8B8F01}" srcOrd="1" destOrd="0" presId="urn:microsoft.com/office/officeart/2005/8/layout/gear1"/>
    <dgm:cxn modelId="{67F71F20-9F10-4BF6-918F-D06DB9C4DB34}" type="presParOf" srcId="{CEB85C8B-4037-4ECB-B830-BCFDB2D2D72B}" destId="{932836C3-184A-40A8-83BF-80367DF8C8CA}" srcOrd="2" destOrd="0" presId="urn:microsoft.com/office/officeart/2005/8/layout/gear1"/>
    <dgm:cxn modelId="{A8222226-68A6-4D59-97E1-C9AD819F38A3}" type="presParOf" srcId="{CEB85C8B-4037-4ECB-B830-BCFDB2D2D72B}" destId="{430A469C-3F9C-4855-85F3-4FD55E70ABA6}" srcOrd="3" destOrd="0" presId="urn:microsoft.com/office/officeart/2005/8/layout/gear1"/>
    <dgm:cxn modelId="{C29BF2F0-8BB9-4262-B5A7-B695386C0C9C}" type="presParOf" srcId="{CEB85C8B-4037-4ECB-B830-BCFDB2D2D72B}" destId="{4A44C49D-48DB-4BDE-B270-FE3CDE72D528}" srcOrd="4" destOrd="0" presId="urn:microsoft.com/office/officeart/2005/8/layout/gear1"/>
    <dgm:cxn modelId="{60F59166-A386-4C81-A44C-2D870897D66E}" type="presParOf" srcId="{CEB85C8B-4037-4ECB-B830-BCFDB2D2D72B}" destId="{E45737D2-7667-435D-81C9-8E53D0EA3B8A}" srcOrd="5" destOrd="0" presId="urn:microsoft.com/office/officeart/2005/8/layout/gear1"/>
    <dgm:cxn modelId="{1A961D02-CC6F-474F-BACA-4BDCA422583F}" type="presParOf" srcId="{CEB85C8B-4037-4ECB-B830-BCFDB2D2D72B}" destId="{FDECA5F8-B799-4FD4-9870-4051C179E826}" srcOrd="6" destOrd="0" presId="urn:microsoft.com/office/officeart/2005/8/layout/gear1"/>
    <dgm:cxn modelId="{68697B31-DB90-491F-A152-0F6E2AC111D3}" type="presParOf" srcId="{CEB85C8B-4037-4ECB-B830-BCFDB2D2D72B}" destId="{248B8643-B9A0-423E-BEB7-AE186E3DF152}" srcOrd="7" destOrd="0" presId="urn:microsoft.com/office/officeart/2005/8/layout/gear1"/>
    <dgm:cxn modelId="{FE278F33-3547-42DD-9732-BF825CE633C5}" type="presParOf" srcId="{CEB85C8B-4037-4ECB-B830-BCFDB2D2D72B}" destId="{E277028C-D7B6-475F-AD17-BD9A8EF2A2A3}" srcOrd="8" destOrd="0" presId="urn:microsoft.com/office/officeart/2005/8/layout/gear1"/>
    <dgm:cxn modelId="{01C84449-B530-4638-9149-92A1AE7A3C21}" type="presParOf" srcId="{CEB85C8B-4037-4ECB-B830-BCFDB2D2D72B}" destId="{5E8854C7-A82B-44BF-A82C-39FF0F8667C5}" srcOrd="9" destOrd="0" presId="urn:microsoft.com/office/officeart/2005/8/layout/gear1"/>
    <dgm:cxn modelId="{66F75D4F-4522-4271-95F8-DA5050D98907}" type="presParOf" srcId="{CEB85C8B-4037-4ECB-B830-BCFDB2D2D72B}" destId="{4EF0B838-801B-467D-9E21-EA7368C36902}" srcOrd="10" destOrd="0" presId="urn:microsoft.com/office/officeart/2005/8/layout/gear1"/>
    <dgm:cxn modelId="{DA3F8CCC-7CD9-4456-9FA6-DC0BE2DF4D4A}" type="presParOf" srcId="{CEB85C8B-4037-4ECB-B830-BCFDB2D2D72B}" destId="{77DF9EC4-415F-4275-8D4D-7CDD882F5B37}" srcOrd="11" destOrd="0" presId="urn:microsoft.com/office/officeart/2005/8/layout/gear1"/>
    <dgm:cxn modelId="{21B55DF2-1816-421F-BDC2-4FB36CA121DB}" type="presParOf" srcId="{CEB85C8B-4037-4ECB-B830-BCFDB2D2D72B}" destId="{12143AE2-15B7-4D28-87DA-68647BBB27F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9BD6C5-1B38-4654-9ADC-4F3819B4545D}" type="doc">
      <dgm:prSet loTypeId="urn:microsoft.com/office/officeart/2005/8/layout/radial1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ECD9C-060E-4D66-B6DE-0BBAB179B365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endParaRPr lang="en-US" sz="3200" b="1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381DE4D-9164-40DD-A10C-BA5E3362E1FD}" type="par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077520-9AF4-40D6-928D-C7498DE6F166}" type="sib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E121B0A-2606-4BD7-8401-2D4DE2AC03E0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r>
            <a:rPr lang="en-US" sz="2800" kern="1200" dirty="0">
              <a:latin typeface="+mn-lt"/>
              <a:ea typeface="+mn-ea"/>
              <a:cs typeface="+mn-cs"/>
            </a:rPr>
            <a:t>1</a:t>
          </a:r>
        </a:p>
      </dgm:t>
    </dgm:pt>
    <dgm:pt modelId="{6BC73C20-21A3-4192-A8C5-97516D0A265F}" type="parTrans" cxnId="{A3123B86-7994-4945-9DF0-D67D7438FEA0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F6EF-1A01-46F1-9FBE-9A6732450BA5}" type="sibTrans" cxnId="{A3123B86-7994-4945-9DF0-D67D7438FEA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73CE91-13C9-47F9-B9E6-337A1879555C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r>
            <a:rPr lang="en-US" sz="2800" kern="1200" dirty="0">
              <a:latin typeface="+mn-lt"/>
              <a:ea typeface="+mn-ea"/>
              <a:cs typeface="+mn-cs"/>
            </a:rPr>
            <a:t>2</a:t>
          </a:r>
        </a:p>
      </dgm:t>
    </dgm:pt>
    <dgm:pt modelId="{7AACAB3A-1CA6-437E-A22C-2DED2E5BC709}" type="parTrans" cxnId="{AD4B77C2-BA63-422C-BAB0-53F3F3C3B178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0E9D27-2C62-4A23-BFE0-BAF5D1DE7A50}" type="sibTrans" cxnId="{AD4B77C2-BA63-422C-BAB0-53F3F3C3B17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615990E-480C-45E4-849D-312318170B2C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r>
            <a:rPr lang="en-US" sz="2800" dirty="0"/>
            <a:t>3</a:t>
          </a:r>
        </a:p>
      </dgm:t>
    </dgm:pt>
    <dgm:pt modelId="{5819584F-DBCC-4871-8BE7-795F648355D9}" type="parTrans" cxnId="{D68ABE6A-A6D3-4079-B46D-434C6D26B0A1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9558C5-8E4C-4166-899F-A12591BE7F54}" type="sibTrans" cxnId="{D68ABE6A-A6D3-4079-B46D-434C6D26B0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BAA1AF-B9CA-490D-A1CD-63079D956C86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r>
            <a:rPr lang="en-US" sz="2800" kern="1200" dirty="0">
              <a:latin typeface="+mn-lt"/>
              <a:ea typeface="+mn-ea"/>
              <a:cs typeface="+mn-cs"/>
            </a:rPr>
            <a:t>4</a:t>
          </a:r>
        </a:p>
      </dgm:t>
    </dgm:pt>
    <dgm:pt modelId="{F3B38715-7B7F-43D8-B4C9-E2E0463C9D39}" type="parTrans" cxnId="{70263112-FE42-4D7E-B147-26224BC9028A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44F95FE-F38E-4A72-99F5-DF0E31237C4B}" type="sibTrans" cxnId="{70263112-FE42-4D7E-B147-26224BC9028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0DFF39-27BD-4514-99E6-ED1B0C7F89FD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r>
            <a:rPr lang="en-US" sz="2800" kern="1200" dirty="0">
              <a:latin typeface="+mn-lt"/>
              <a:ea typeface="+mn-ea"/>
              <a:cs typeface="+mn-cs"/>
            </a:rPr>
            <a:t>5</a:t>
          </a:r>
        </a:p>
      </dgm:t>
    </dgm:pt>
    <dgm:pt modelId="{4B86D5B3-E84D-477C-9B2F-B7732D005B25}" type="sibTrans" cxnId="{D9E5AB3A-C978-468F-8F77-C18A2AFA7FF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B372E0-5BBC-48A5-AE0B-89E8D592FEFE}" type="parTrans" cxnId="{D9E5AB3A-C978-468F-8F77-C18A2AFA7FF3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0CEFF9-C49F-4D1A-AE5C-D8D2B9971ABD}">
      <dgm:prSet phldrT="[Text]" custT="1"/>
      <dgm:spPr>
        <a:solidFill>
          <a:srgbClr val="31418D"/>
        </a:solidFill>
        <a:ln w="2540">
          <a:noFill/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<a:lstStyle/>
        <a:p>
          <a:pPr marL="0" algn="ctr" defTabSz="914400" rtl="0" eaLnBrk="1" latinLnBrk="0" hangingPunct="1"/>
          <a:r>
            <a:rPr lang="pl-PL" sz="2800" kern="1200" dirty="0">
              <a:latin typeface="+mn-lt"/>
              <a:ea typeface="+mn-ea"/>
              <a:cs typeface="+mn-cs"/>
            </a:rPr>
            <a:t>7</a:t>
          </a:r>
          <a:endParaRPr lang="en-US" sz="2800" kern="1200" dirty="0">
            <a:latin typeface="+mn-lt"/>
            <a:ea typeface="+mn-ea"/>
            <a:cs typeface="+mn-cs"/>
          </a:endParaRPr>
        </a:p>
      </dgm:t>
    </dgm:pt>
    <dgm:pt modelId="{9D9164C4-FC05-48E3-8D59-921CF579FE4A}" type="sibTrans" cxnId="{06B7D766-2E4E-4221-BB14-FBA16297DE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38F63C7-69F0-4FEA-893F-8BEF4BEA5FF6}" type="parTrans" cxnId="{06B7D766-2E4E-4221-BB14-FBA16297DE5B}">
      <dgm:prSet/>
      <dgm:spPr>
        <a:ln w="3175">
          <a:solidFill>
            <a:srgbClr val="DADADA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FA21EAC-29EA-4684-9B78-9D7175A866B1}">
      <dgm:prSet custT="1"/>
      <dgm:spPr/>
      <dgm:t>
        <a:bodyPr/>
        <a:lstStyle/>
        <a:p>
          <a:r>
            <a:rPr lang="pl-PL" sz="2800" dirty="0"/>
            <a:t>6</a:t>
          </a:r>
        </a:p>
      </dgm:t>
    </dgm:pt>
    <dgm:pt modelId="{02F0EA49-7905-440F-B7AE-D8AFE0438ACE}" type="parTrans" cxnId="{BD0DA2C1-222B-4417-87B2-E689700C4C5C}">
      <dgm:prSet/>
      <dgm:spPr/>
      <dgm:t>
        <a:bodyPr/>
        <a:lstStyle/>
        <a:p>
          <a:endParaRPr lang="pl-PL"/>
        </a:p>
      </dgm:t>
    </dgm:pt>
    <dgm:pt modelId="{DD848163-813A-47DE-A4E9-D3DEA570AD82}" type="sibTrans" cxnId="{BD0DA2C1-222B-4417-87B2-E689700C4C5C}">
      <dgm:prSet/>
      <dgm:spPr/>
      <dgm:t>
        <a:bodyPr/>
        <a:lstStyle/>
        <a:p>
          <a:endParaRPr lang="pl-PL"/>
        </a:p>
      </dgm:t>
    </dgm:pt>
    <dgm:pt modelId="{A22DEAB6-EA35-4BDF-BCA8-2B09716F3A95}" type="pres">
      <dgm:prSet presAssocID="{9D9BD6C5-1B38-4654-9ADC-4F3819B454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C5EE08-8987-4976-90FC-6FED64FE0577}" type="pres">
      <dgm:prSet presAssocID="{0FDECD9C-060E-4D66-B6DE-0BBAB179B365}" presName="centerShape" presStyleLbl="node0" presStyleIdx="0" presStyleCnt="1"/>
      <dgm:spPr/>
    </dgm:pt>
    <dgm:pt modelId="{B5402ADC-F7ED-460B-A9C6-D99FBECB9232}" type="pres">
      <dgm:prSet presAssocID="{6BC73C20-21A3-4192-A8C5-97516D0A265F}" presName="Name9" presStyleLbl="parChTrans1D2" presStyleIdx="0" presStyleCnt="7"/>
      <dgm:spPr/>
    </dgm:pt>
    <dgm:pt modelId="{DFDE2FA0-3994-4599-9E33-6F4168DF3AF8}" type="pres">
      <dgm:prSet presAssocID="{6BC73C20-21A3-4192-A8C5-97516D0A265F}" presName="connTx" presStyleLbl="parChTrans1D2" presStyleIdx="0" presStyleCnt="7"/>
      <dgm:spPr/>
    </dgm:pt>
    <dgm:pt modelId="{6AB4DF9B-6E8F-4F75-9A5F-D146A3D56669}" type="pres">
      <dgm:prSet presAssocID="{DE121B0A-2606-4BD7-8401-2D4DE2AC03E0}" presName="node" presStyleLbl="node1" presStyleIdx="0" presStyleCnt="7" custScaleX="57310" custScaleY="57310">
        <dgm:presLayoutVars>
          <dgm:bulletEnabled val="1"/>
        </dgm:presLayoutVars>
      </dgm:prSet>
      <dgm:spPr/>
    </dgm:pt>
    <dgm:pt modelId="{DBF8EB02-37E7-4786-91FD-3103A8E76AE5}" type="pres">
      <dgm:prSet presAssocID="{7AACAB3A-1CA6-437E-A22C-2DED2E5BC709}" presName="Name9" presStyleLbl="parChTrans1D2" presStyleIdx="1" presStyleCnt="7"/>
      <dgm:spPr/>
    </dgm:pt>
    <dgm:pt modelId="{DE179C8B-BB1B-4298-A153-79AEC735E12A}" type="pres">
      <dgm:prSet presAssocID="{7AACAB3A-1CA6-437E-A22C-2DED2E5BC709}" presName="connTx" presStyleLbl="parChTrans1D2" presStyleIdx="1" presStyleCnt="7"/>
      <dgm:spPr/>
    </dgm:pt>
    <dgm:pt modelId="{6AD0F53D-60CF-4E05-BD9F-D7FCFF1B1164}" type="pres">
      <dgm:prSet presAssocID="{0C73CE91-13C9-47F9-B9E6-337A1879555C}" presName="node" presStyleLbl="node1" presStyleIdx="1" presStyleCnt="7" custScaleX="57310" custScaleY="57310">
        <dgm:presLayoutVars>
          <dgm:bulletEnabled val="1"/>
        </dgm:presLayoutVars>
      </dgm:prSet>
      <dgm:spPr/>
    </dgm:pt>
    <dgm:pt modelId="{5ACD60D0-8C65-452D-B0C4-6E9479D8DAB3}" type="pres">
      <dgm:prSet presAssocID="{5819584F-DBCC-4871-8BE7-795F648355D9}" presName="Name9" presStyleLbl="parChTrans1D2" presStyleIdx="2" presStyleCnt="7"/>
      <dgm:spPr/>
    </dgm:pt>
    <dgm:pt modelId="{207F11E5-A55B-4736-9864-2E2313BBD81F}" type="pres">
      <dgm:prSet presAssocID="{5819584F-DBCC-4871-8BE7-795F648355D9}" presName="connTx" presStyleLbl="parChTrans1D2" presStyleIdx="2" presStyleCnt="7"/>
      <dgm:spPr/>
    </dgm:pt>
    <dgm:pt modelId="{3ADF440F-FCFA-4D1A-B92B-6A5821700A10}" type="pres">
      <dgm:prSet presAssocID="{B615990E-480C-45E4-849D-312318170B2C}" presName="node" presStyleLbl="node1" presStyleIdx="2" presStyleCnt="7" custScaleX="57310" custScaleY="57310">
        <dgm:presLayoutVars>
          <dgm:bulletEnabled val="1"/>
        </dgm:presLayoutVars>
      </dgm:prSet>
      <dgm:spPr/>
    </dgm:pt>
    <dgm:pt modelId="{37248FEC-CA5D-4D81-A4AF-161808C552FB}" type="pres">
      <dgm:prSet presAssocID="{F3B38715-7B7F-43D8-B4C9-E2E0463C9D39}" presName="Name9" presStyleLbl="parChTrans1D2" presStyleIdx="3" presStyleCnt="7"/>
      <dgm:spPr/>
    </dgm:pt>
    <dgm:pt modelId="{6B344E1D-791F-4A44-ACF3-A7BBEC86063C}" type="pres">
      <dgm:prSet presAssocID="{F3B38715-7B7F-43D8-B4C9-E2E0463C9D39}" presName="connTx" presStyleLbl="parChTrans1D2" presStyleIdx="3" presStyleCnt="7"/>
      <dgm:spPr/>
    </dgm:pt>
    <dgm:pt modelId="{6CCE99C3-DB8B-4A60-BC36-FB3D2C49071A}" type="pres">
      <dgm:prSet presAssocID="{C2BAA1AF-B9CA-490D-A1CD-63079D956C86}" presName="node" presStyleLbl="node1" presStyleIdx="3" presStyleCnt="7" custScaleX="57310" custScaleY="57310">
        <dgm:presLayoutVars>
          <dgm:bulletEnabled val="1"/>
        </dgm:presLayoutVars>
      </dgm:prSet>
      <dgm:spPr/>
    </dgm:pt>
    <dgm:pt modelId="{D0E9B6E3-2ABA-474E-B6C3-F3659FBDF2A8}" type="pres">
      <dgm:prSet presAssocID="{4DB372E0-5BBC-48A5-AE0B-89E8D592FEFE}" presName="Name9" presStyleLbl="parChTrans1D2" presStyleIdx="4" presStyleCnt="7"/>
      <dgm:spPr/>
    </dgm:pt>
    <dgm:pt modelId="{A27EF12C-8EDC-4544-A61E-B41457CB09E9}" type="pres">
      <dgm:prSet presAssocID="{4DB372E0-5BBC-48A5-AE0B-89E8D592FEFE}" presName="connTx" presStyleLbl="parChTrans1D2" presStyleIdx="4" presStyleCnt="7"/>
      <dgm:spPr/>
    </dgm:pt>
    <dgm:pt modelId="{1224D329-AB6D-47BE-89B7-C75DD6558D52}" type="pres">
      <dgm:prSet presAssocID="{4D0DFF39-27BD-4514-99E6-ED1B0C7F89FD}" presName="node" presStyleLbl="node1" presStyleIdx="4" presStyleCnt="7" custScaleX="57310" custScaleY="57310">
        <dgm:presLayoutVars>
          <dgm:bulletEnabled val="1"/>
        </dgm:presLayoutVars>
      </dgm:prSet>
      <dgm:spPr/>
    </dgm:pt>
    <dgm:pt modelId="{6C71BE93-84FB-4258-B47F-83D19F96E259}" type="pres">
      <dgm:prSet presAssocID="{02F0EA49-7905-440F-B7AE-D8AFE0438ACE}" presName="Name9" presStyleLbl="parChTrans1D2" presStyleIdx="5" presStyleCnt="7"/>
      <dgm:spPr/>
    </dgm:pt>
    <dgm:pt modelId="{147B3BA2-48BD-40D8-9B12-E0E3F2DB7EB2}" type="pres">
      <dgm:prSet presAssocID="{02F0EA49-7905-440F-B7AE-D8AFE0438ACE}" presName="connTx" presStyleLbl="parChTrans1D2" presStyleIdx="5" presStyleCnt="7"/>
      <dgm:spPr/>
    </dgm:pt>
    <dgm:pt modelId="{96A61520-98B4-472D-9B5C-7C316E63A65D}" type="pres">
      <dgm:prSet presAssocID="{0FA21EAC-29EA-4684-9B78-9D7175A866B1}" presName="node" presStyleLbl="node1" presStyleIdx="5" presStyleCnt="7" custScaleX="57478" custScaleY="57478">
        <dgm:presLayoutVars>
          <dgm:bulletEnabled val="1"/>
        </dgm:presLayoutVars>
      </dgm:prSet>
      <dgm:spPr/>
    </dgm:pt>
    <dgm:pt modelId="{96675D40-010E-427F-8333-7A5AFAE8C748}" type="pres">
      <dgm:prSet presAssocID="{738F63C7-69F0-4FEA-893F-8BEF4BEA5FF6}" presName="Name9" presStyleLbl="parChTrans1D2" presStyleIdx="6" presStyleCnt="7"/>
      <dgm:spPr/>
    </dgm:pt>
    <dgm:pt modelId="{144CF9E3-52AE-4749-A369-0816368F0265}" type="pres">
      <dgm:prSet presAssocID="{738F63C7-69F0-4FEA-893F-8BEF4BEA5FF6}" presName="connTx" presStyleLbl="parChTrans1D2" presStyleIdx="6" presStyleCnt="7"/>
      <dgm:spPr/>
    </dgm:pt>
    <dgm:pt modelId="{5D511413-1BFE-43B9-B5D4-0C8095DB77F1}" type="pres">
      <dgm:prSet presAssocID="{F40CEFF9-C49F-4D1A-AE5C-D8D2B9971ABD}" presName="node" presStyleLbl="node1" presStyleIdx="6" presStyleCnt="7" custScaleX="57310" custScaleY="57310">
        <dgm:presLayoutVars>
          <dgm:bulletEnabled val="1"/>
        </dgm:presLayoutVars>
      </dgm:prSet>
      <dgm:spPr/>
    </dgm:pt>
  </dgm:ptLst>
  <dgm:cxnLst>
    <dgm:cxn modelId="{70263112-FE42-4D7E-B147-26224BC9028A}" srcId="{0FDECD9C-060E-4D66-B6DE-0BBAB179B365}" destId="{C2BAA1AF-B9CA-490D-A1CD-63079D956C86}" srcOrd="3" destOrd="0" parTransId="{F3B38715-7B7F-43D8-B4C9-E2E0463C9D39}" sibTransId="{244F95FE-F38E-4A72-99F5-DF0E31237C4B}"/>
    <dgm:cxn modelId="{346F1F13-BDE8-4456-9407-ACE26DFF14B1}" type="presOf" srcId="{02F0EA49-7905-440F-B7AE-D8AFE0438ACE}" destId="{147B3BA2-48BD-40D8-9B12-E0E3F2DB7EB2}" srcOrd="1" destOrd="0" presId="urn:microsoft.com/office/officeart/2005/8/layout/radial1"/>
    <dgm:cxn modelId="{9CA02913-131F-4E18-B238-EE6B2A84A1B1}" type="presOf" srcId="{02F0EA49-7905-440F-B7AE-D8AFE0438ACE}" destId="{6C71BE93-84FB-4258-B47F-83D19F96E259}" srcOrd="0" destOrd="0" presId="urn:microsoft.com/office/officeart/2005/8/layout/radial1"/>
    <dgm:cxn modelId="{0F2D2D16-A787-474C-A6C8-BDC05F733CAD}" type="presOf" srcId="{5819584F-DBCC-4871-8BE7-795F648355D9}" destId="{207F11E5-A55B-4736-9864-2E2313BBD81F}" srcOrd="1" destOrd="0" presId="urn:microsoft.com/office/officeart/2005/8/layout/radial1"/>
    <dgm:cxn modelId="{2F03E116-34C4-A644-8E62-BA65D6174E48}" type="presOf" srcId="{F3B38715-7B7F-43D8-B4C9-E2E0463C9D39}" destId="{37248FEC-CA5D-4D81-A4AF-161808C552FB}" srcOrd="0" destOrd="0" presId="urn:microsoft.com/office/officeart/2005/8/layout/radial1"/>
    <dgm:cxn modelId="{55AE891C-A4C5-104F-B3F2-884907A6430D}" type="presOf" srcId="{4D0DFF39-27BD-4514-99E6-ED1B0C7F89FD}" destId="{1224D329-AB6D-47BE-89B7-C75DD6558D52}" srcOrd="0" destOrd="0" presId="urn:microsoft.com/office/officeart/2005/8/layout/radial1"/>
    <dgm:cxn modelId="{84BFED2A-7CEC-4DFD-B87C-DDFA044D3255}" type="presOf" srcId="{0FA21EAC-29EA-4684-9B78-9D7175A866B1}" destId="{96A61520-98B4-472D-9B5C-7C316E63A65D}" srcOrd="0" destOrd="0" presId="urn:microsoft.com/office/officeart/2005/8/layout/radial1"/>
    <dgm:cxn modelId="{F72F1539-9FD6-8D4D-8796-51458CF14443}" type="presOf" srcId="{0FDECD9C-060E-4D66-B6DE-0BBAB179B365}" destId="{34C5EE08-8987-4976-90FC-6FED64FE0577}" srcOrd="0" destOrd="0" presId="urn:microsoft.com/office/officeart/2005/8/layout/radial1"/>
    <dgm:cxn modelId="{D9E5AB3A-C978-468F-8F77-C18A2AFA7FF3}" srcId="{0FDECD9C-060E-4D66-B6DE-0BBAB179B365}" destId="{4D0DFF39-27BD-4514-99E6-ED1B0C7F89FD}" srcOrd="4" destOrd="0" parTransId="{4DB372E0-5BBC-48A5-AE0B-89E8D592FEFE}" sibTransId="{4B86D5B3-E84D-477C-9B2F-B7732D005B25}"/>
    <dgm:cxn modelId="{3FBF6D3B-97C7-B644-9A05-E1FAC4BFDEC2}" type="presOf" srcId="{B615990E-480C-45E4-849D-312318170B2C}" destId="{3ADF440F-FCFA-4D1A-B92B-6A5821700A10}" srcOrd="0" destOrd="0" presId="urn:microsoft.com/office/officeart/2005/8/layout/radial1"/>
    <dgm:cxn modelId="{1537B83E-2DC3-F84E-B74F-DA881DF8B331}" type="presOf" srcId="{6BC73C20-21A3-4192-A8C5-97516D0A265F}" destId="{DFDE2FA0-3994-4599-9E33-6F4168DF3AF8}" srcOrd="1" destOrd="0" presId="urn:microsoft.com/office/officeart/2005/8/layout/radial1"/>
    <dgm:cxn modelId="{06B7D766-2E4E-4221-BB14-FBA16297DE5B}" srcId="{0FDECD9C-060E-4D66-B6DE-0BBAB179B365}" destId="{F40CEFF9-C49F-4D1A-AE5C-D8D2B9971ABD}" srcOrd="6" destOrd="0" parTransId="{738F63C7-69F0-4FEA-893F-8BEF4BEA5FF6}" sibTransId="{9D9164C4-FC05-48E3-8D59-921CF579FE4A}"/>
    <dgm:cxn modelId="{D68ABE6A-A6D3-4079-B46D-434C6D26B0A1}" srcId="{0FDECD9C-060E-4D66-B6DE-0BBAB179B365}" destId="{B615990E-480C-45E4-849D-312318170B2C}" srcOrd="2" destOrd="0" parTransId="{5819584F-DBCC-4871-8BE7-795F648355D9}" sibTransId="{929558C5-8E4C-4166-899F-A12591BE7F54}"/>
    <dgm:cxn modelId="{F00C7F76-45AB-2E4D-BB31-F3730E6A686E}" type="presOf" srcId="{7AACAB3A-1CA6-437E-A22C-2DED2E5BC709}" destId="{DBF8EB02-37E7-4786-91FD-3103A8E76AE5}" srcOrd="0" destOrd="0" presId="urn:microsoft.com/office/officeart/2005/8/layout/radial1"/>
    <dgm:cxn modelId="{820DDB57-CA7C-1049-B157-D44CD6396014}" type="presOf" srcId="{9D9BD6C5-1B38-4654-9ADC-4F3819B4545D}" destId="{A22DEAB6-EA35-4BDF-BCA8-2B09716F3A95}" srcOrd="0" destOrd="0" presId="urn:microsoft.com/office/officeart/2005/8/layout/radial1"/>
    <dgm:cxn modelId="{A3123B86-7994-4945-9DF0-D67D7438FEA0}" srcId="{0FDECD9C-060E-4D66-B6DE-0BBAB179B365}" destId="{DE121B0A-2606-4BD7-8401-2D4DE2AC03E0}" srcOrd="0" destOrd="0" parTransId="{6BC73C20-21A3-4192-A8C5-97516D0A265F}" sibTransId="{8BE0F6EF-1A01-46F1-9FBE-9A6732450BA5}"/>
    <dgm:cxn modelId="{30227489-F28B-9F47-ADCD-92EB198DF356}" type="presOf" srcId="{0C73CE91-13C9-47F9-B9E6-337A1879555C}" destId="{6AD0F53D-60CF-4E05-BD9F-D7FCFF1B1164}" srcOrd="0" destOrd="0" presId="urn:microsoft.com/office/officeart/2005/8/layout/radial1"/>
    <dgm:cxn modelId="{49741C8B-BC1D-E347-99DF-46D9BA8118A7}" type="presOf" srcId="{F40CEFF9-C49F-4D1A-AE5C-D8D2B9971ABD}" destId="{5D511413-1BFE-43B9-B5D4-0C8095DB77F1}" srcOrd="0" destOrd="0" presId="urn:microsoft.com/office/officeart/2005/8/layout/radial1"/>
    <dgm:cxn modelId="{1599DE90-93B9-EA45-AB71-D0C2D2B631BB}" type="presOf" srcId="{5819584F-DBCC-4871-8BE7-795F648355D9}" destId="{5ACD60D0-8C65-452D-B0C4-6E9479D8DAB3}" srcOrd="0" destOrd="0" presId="urn:microsoft.com/office/officeart/2005/8/layout/radial1"/>
    <dgm:cxn modelId="{F18E2E95-0004-F742-8627-6437B9FCD7C5}" type="presOf" srcId="{738F63C7-69F0-4FEA-893F-8BEF4BEA5FF6}" destId="{96675D40-010E-427F-8333-7A5AFAE8C748}" srcOrd="0" destOrd="0" presId="urn:microsoft.com/office/officeart/2005/8/layout/radial1"/>
    <dgm:cxn modelId="{E790DDA4-66DB-6F4A-8FB3-6AECF3A78763}" type="presOf" srcId="{4DB372E0-5BBC-48A5-AE0B-89E8D592FEFE}" destId="{A27EF12C-8EDC-4544-A61E-B41457CB09E9}" srcOrd="1" destOrd="0" presId="urn:microsoft.com/office/officeart/2005/8/layout/radial1"/>
    <dgm:cxn modelId="{4E352DB3-81A9-9A4D-8101-C0D1D862C97A}" type="presOf" srcId="{6BC73C20-21A3-4192-A8C5-97516D0A265F}" destId="{B5402ADC-F7ED-460B-A9C6-D99FBECB9232}" srcOrd="0" destOrd="0" presId="urn:microsoft.com/office/officeart/2005/8/layout/radial1"/>
    <dgm:cxn modelId="{F56363B5-023F-AD49-A1E0-6A4AD211BB60}" type="presOf" srcId="{738F63C7-69F0-4FEA-893F-8BEF4BEA5FF6}" destId="{144CF9E3-52AE-4749-A369-0816368F0265}" srcOrd="1" destOrd="0" presId="urn:microsoft.com/office/officeart/2005/8/layout/radial1"/>
    <dgm:cxn modelId="{BD0DA2C1-222B-4417-87B2-E689700C4C5C}" srcId="{0FDECD9C-060E-4D66-B6DE-0BBAB179B365}" destId="{0FA21EAC-29EA-4684-9B78-9D7175A866B1}" srcOrd="5" destOrd="0" parTransId="{02F0EA49-7905-440F-B7AE-D8AFE0438ACE}" sibTransId="{DD848163-813A-47DE-A4E9-D3DEA570AD82}"/>
    <dgm:cxn modelId="{AD4B77C2-BA63-422C-BAB0-53F3F3C3B178}" srcId="{0FDECD9C-060E-4D66-B6DE-0BBAB179B365}" destId="{0C73CE91-13C9-47F9-B9E6-337A1879555C}" srcOrd="1" destOrd="0" parTransId="{7AACAB3A-1CA6-437E-A22C-2DED2E5BC709}" sibTransId="{BB0E9D27-2C62-4A23-BFE0-BAF5D1DE7A50}"/>
    <dgm:cxn modelId="{A0AFC1C8-273C-E740-9BB8-8181E96A92FB}" type="presOf" srcId="{C2BAA1AF-B9CA-490D-A1CD-63079D956C86}" destId="{6CCE99C3-DB8B-4A60-BC36-FB3D2C49071A}" srcOrd="0" destOrd="0" presId="urn:microsoft.com/office/officeart/2005/8/layout/radial1"/>
    <dgm:cxn modelId="{1D7E11E1-6A00-41FF-881E-7D620FD820F8}" srcId="{9D9BD6C5-1B38-4654-9ADC-4F3819B4545D}" destId="{0FDECD9C-060E-4D66-B6DE-0BBAB179B365}" srcOrd="0" destOrd="0" parTransId="{B381DE4D-9164-40DD-A10C-BA5E3362E1FD}" sibTransId="{11077520-9AF4-40D6-928D-C7498DE6F166}"/>
    <dgm:cxn modelId="{B7C547E4-F889-C848-9F6E-FF9F08CAF15D}" type="presOf" srcId="{F3B38715-7B7F-43D8-B4C9-E2E0463C9D39}" destId="{6B344E1D-791F-4A44-ACF3-A7BBEC86063C}" srcOrd="1" destOrd="0" presId="urn:microsoft.com/office/officeart/2005/8/layout/radial1"/>
    <dgm:cxn modelId="{440CCDEB-7A73-CA4F-9746-C9EA61A666B0}" type="presOf" srcId="{4DB372E0-5BBC-48A5-AE0B-89E8D592FEFE}" destId="{D0E9B6E3-2ABA-474E-B6C3-F3659FBDF2A8}" srcOrd="0" destOrd="0" presId="urn:microsoft.com/office/officeart/2005/8/layout/radial1"/>
    <dgm:cxn modelId="{155277EC-D005-C24D-8848-9C49EBB6AA9C}" type="presOf" srcId="{7AACAB3A-1CA6-437E-A22C-2DED2E5BC709}" destId="{DE179C8B-BB1B-4298-A153-79AEC735E12A}" srcOrd="1" destOrd="0" presId="urn:microsoft.com/office/officeart/2005/8/layout/radial1"/>
    <dgm:cxn modelId="{5B8FE0F8-E41C-C846-A2A5-ED7F6E131C99}" type="presOf" srcId="{DE121B0A-2606-4BD7-8401-2D4DE2AC03E0}" destId="{6AB4DF9B-6E8F-4F75-9A5F-D146A3D56669}" srcOrd="0" destOrd="0" presId="urn:microsoft.com/office/officeart/2005/8/layout/radial1"/>
    <dgm:cxn modelId="{195E5EC7-5D51-6544-A56A-D3B1D3F6F328}" type="presParOf" srcId="{A22DEAB6-EA35-4BDF-BCA8-2B09716F3A95}" destId="{34C5EE08-8987-4976-90FC-6FED64FE0577}" srcOrd="0" destOrd="0" presId="urn:microsoft.com/office/officeart/2005/8/layout/radial1"/>
    <dgm:cxn modelId="{76AAAE90-6B90-CA44-A7F8-AC784E51AAD8}" type="presParOf" srcId="{A22DEAB6-EA35-4BDF-BCA8-2B09716F3A95}" destId="{B5402ADC-F7ED-460B-A9C6-D99FBECB9232}" srcOrd="1" destOrd="0" presId="urn:microsoft.com/office/officeart/2005/8/layout/radial1"/>
    <dgm:cxn modelId="{BA6852E3-AC22-1340-8392-A620ADC3A462}" type="presParOf" srcId="{B5402ADC-F7ED-460B-A9C6-D99FBECB9232}" destId="{DFDE2FA0-3994-4599-9E33-6F4168DF3AF8}" srcOrd="0" destOrd="0" presId="urn:microsoft.com/office/officeart/2005/8/layout/radial1"/>
    <dgm:cxn modelId="{958969EA-24C4-B34E-8CA9-2CC30FE0EBF0}" type="presParOf" srcId="{A22DEAB6-EA35-4BDF-BCA8-2B09716F3A95}" destId="{6AB4DF9B-6E8F-4F75-9A5F-D146A3D56669}" srcOrd="2" destOrd="0" presId="urn:microsoft.com/office/officeart/2005/8/layout/radial1"/>
    <dgm:cxn modelId="{6D6CFDA0-66C1-C844-AC54-053158E39A2F}" type="presParOf" srcId="{A22DEAB6-EA35-4BDF-BCA8-2B09716F3A95}" destId="{DBF8EB02-37E7-4786-91FD-3103A8E76AE5}" srcOrd="3" destOrd="0" presId="urn:microsoft.com/office/officeart/2005/8/layout/radial1"/>
    <dgm:cxn modelId="{216C3A77-44BA-A142-BEB0-6C50692ADDA0}" type="presParOf" srcId="{DBF8EB02-37E7-4786-91FD-3103A8E76AE5}" destId="{DE179C8B-BB1B-4298-A153-79AEC735E12A}" srcOrd="0" destOrd="0" presId="urn:microsoft.com/office/officeart/2005/8/layout/radial1"/>
    <dgm:cxn modelId="{DE6F662E-070B-3D43-A6C9-6CBC73BC6755}" type="presParOf" srcId="{A22DEAB6-EA35-4BDF-BCA8-2B09716F3A95}" destId="{6AD0F53D-60CF-4E05-BD9F-D7FCFF1B1164}" srcOrd="4" destOrd="0" presId="urn:microsoft.com/office/officeart/2005/8/layout/radial1"/>
    <dgm:cxn modelId="{0B3FC451-69E1-1443-8A14-C0A0E33E035A}" type="presParOf" srcId="{A22DEAB6-EA35-4BDF-BCA8-2B09716F3A95}" destId="{5ACD60D0-8C65-452D-B0C4-6E9479D8DAB3}" srcOrd="5" destOrd="0" presId="urn:microsoft.com/office/officeart/2005/8/layout/radial1"/>
    <dgm:cxn modelId="{6C8A800C-C721-D94C-8871-65DC3A15DEE9}" type="presParOf" srcId="{5ACD60D0-8C65-452D-B0C4-6E9479D8DAB3}" destId="{207F11E5-A55B-4736-9864-2E2313BBD81F}" srcOrd="0" destOrd="0" presId="urn:microsoft.com/office/officeart/2005/8/layout/radial1"/>
    <dgm:cxn modelId="{D051B765-4E3F-504A-BC0D-BC80E8BE52D6}" type="presParOf" srcId="{A22DEAB6-EA35-4BDF-BCA8-2B09716F3A95}" destId="{3ADF440F-FCFA-4D1A-B92B-6A5821700A10}" srcOrd="6" destOrd="0" presId="urn:microsoft.com/office/officeart/2005/8/layout/radial1"/>
    <dgm:cxn modelId="{86A13A99-4AFD-5047-96AC-4149D76BC64F}" type="presParOf" srcId="{A22DEAB6-EA35-4BDF-BCA8-2B09716F3A95}" destId="{37248FEC-CA5D-4D81-A4AF-161808C552FB}" srcOrd="7" destOrd="0" presId="urn:microsoft.com/office/officeart/2005/8/layout/radial1"/>
    <dgm:cxn modelId="{467B586D-852B-3D46-B13E-4027E7F45439}" type="presParOf" srcId="{37248FEC-CA5D-4D81-A4AF-161808C552FB}" destId="{6B344E1D-791F-4A44-ACF3-A7BBEC86063C}" srcOrd="0" destOrd="0" presId="urn:microsoft.com/office/officeart/2005/8/layout/radial1"/>
    <dgm:cxn modelId="{794886CF-3481-D444-843A-0BE62C0AE597}" type="presParOf" srcId="{A22DEAB6-EA35-4BDF-BCA8-2B09716F3A95}" destId="{6CCE99C3-DB8B-4A60-BC36-FB3D2C49071A}" srcOrd="8" destOrd="0" presId="urn:microsoft.com/office/officeart/2005/8/layout/radial1"/>
    <dgm:cxn modelId="{0241ABCE-24B2-644A-91D9-D8093045BE0B}" type="presParOf" srcId="{A22DEAB6-EA35-4BDF-BCA8-2B09716F3A95}" destId="{D0E9B6E3-2ABA-474E-B6C3-F3659FBDF2A8}" srcOrd="9" destOrd="0" presId="urn:microsoft.com/office/officeart/2005/8/layout/radial1"/>
    <dgm:cxn modelId="{D269F09F-A3A0-7A4D-B90E-EA25B9FAAB4B}" type="presParOf" srcId="{D0E9B6E3-2ABA-474E-B6C3-F3659FBDF2A8}" destId="{A27EF12C-8EDC-4544-A61E-B41457CB09E9}" srcOrd="0" destOrd="0" presId="urn:microsoft.com/office/officeart/2005/8/layout/radial1"/>
    <dgm:cxn modelId="{45E56F71-0F03-B143-A667-E9DC4E8B1274}" type="presParOf" srcId="{A22DEAB6-EA35-4BDF-BCA8-2B09716F3A95}" destId="{1224D329-AB6D-47BE-89B7-C75DD6558D52}" srcOrd="10" destOrd="0" presId="urn:microsoft.com/office/officeart/2005/8/layout/radial1"/>
    <dgm:cxn modelId="{AF06CAF7-D0E8-441A-B3C8-3BD9A004C467}" type="presParOf" srcId="{A22DEAB6-EA35-4BDF-BCA8-2B09716F3A95}" destId="{6C71BE93-84FB-4258-B47F-83D19F96E259}" srcOrd="11" destOrd="0" presId="urn:microsoft.com/office/officeart/2005/8/layout/radial1"/>
    <dgm:cxn modelId="{B5DF9D8B-453C-47D9-B89E-269569E7D575}" type="presParOf" srcId="{6C71BE93-84FB-4258-B47F-83D19F96E259}" destId="{147B3BA2-48BD-40D8-9B12-E0E3F2DB7EB2}" srcOrd="0" destOrd="0" presId="urn:microsoft.com/office/officeart/2005/8/layout/radial1"/>
    <dgm:cxn modelId="{D0D9B498-18EC-41EA-AD7E-74F22BF92523}" type="presParOf" srcId="{A22DEAB6-EA35-4BDF-BCA8-2B09716F3A95}" destId="{96A61520-98B4-472D-9B5C-7C316E63A65D}" srcOrd="12" destOrd="0" presId="urn:microsoft.com/office/officeart/2005/8/layout/radial1"/>
    <dgm:cxn modelId="{B6FDBCE8-4023-3448-ADB8-C4DEFDEB926E}" type="presParOf" srcId="{A22DEAB6-EA35-4BDF-BCA8-2B09716F3A95}" destId="{96675D40-010E-427F-8333-7A5AFAE8C748}" srcOrd="13" destOrd="0" presId="urn:microsoft.com/office/officeart/2005/8/layout/radial1"/>
    <dgm:cxn modelId="{4E8DEA4A-62E9-A24F-9C9C-76397F4E45AA}" type="presParOf" srcId="{96675D40-010E-427F-8333-7A5AFAE8C748}" destId="{144CF9E3-52AE-4749-A369-0816368F0265}" srcOrd="0" destOrd="0" presId="urn:microsoft.com/office/officeart/2005/8/layout/radial1"/>
    <dgm:cxn modelId="{A563AE5B-BF6A-6E4F-BC6F-DD5B8CCD006E}" type="presParOf" srcId="{A22DEAB6-EA35-4BDF-BCA8-2B09716F3A95}" destId="{5D511413-1BFE-43B9-B5D4-0C8095DB77F1}" srcOrd="14" destOrd="0" presId="urn:microsoft.com/office/officeart/2005/8/layout/radial1"/>
  </dgm:cxnLst>
  <dgm:bg>
    <a:noFill/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6C645-2A45-4893-8485-11DACB8B1BB7}">
      <dsp:nvSpPr>
        <dsp:cNvPr id="0" name=""/>
        <dsp:cNvSpPr/>
      </dsp:nvSpPr>
      <dsp:spPr>
        <a:xfrm>
          <a:off x="796" y="42121"/>
          <a:ext cx="1433872" cy="1433872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Białe plamy NGA</a:t>
          </a:r>
        </a:p>
      </dsp:txBody>
      <dsp:txXfrm>
        <a:off x="210782" y="252107"/>
        <a:ext cx="1013900" cy="1013900"/>
      </dsp:txXfrm>
    </dsp:sp>
    <dsp:sp modelId="{DF4FCD04-A4E7-4F9C-90F5-D7BB76CF8231}">
      <dsp:nvSpPr>
        <dsp:cNvPr id="0" name=""/>
        <dsp:cNvSpPr/>
      </dsp:nvSpPr>
      <dsp:spPr>
        <a:xfrm>
          <a:off x="1551099" y="343234"/>
          <a:ext cx="831646" cy="831646"/>
        </a:xfrm>
        <a:prstGeom prst="mathMinus">
          <a:avLst/>
        </a:prstGeom>
        <a:solidFill>
          <a:srgbClr val="4E5F8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1661334" y="661255"/>
        <a:ext cx="611176" cy="195604"/>
      </dsp:txXfrm>
    </dsp:sp>
    <dsp:sp modelId="{3E143510-3ED7-430C-9CA9-9D853546DEE8}">
      <dsp:nvSpPr>
        <dsp:cNvPr id="0" name=""/>
        <dsp:cNvSpPr/>
      </dsp:nvSpPr>
      <dsp:spPr>
        <a:xfrm>
          <a:off x="2499176" y="42121"/>
          <a:ext cx="1433872" cy="1433872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Plany inwestycyjne</a:t>
          </a:r>
        </a:p>
      </dsp:txBody>
      <dsp:txXfrm>
        <a:off x="2709162" y="252107"/>
        <a:ext cx="1013900" cy="1013900"/>
      </dsp:txXfrm>
    </dsp:sp>
    <dsp:sp modelId="{598D6DCA-C98B-42B3-A9F8-1F9472932147}">
      <dsp:nvSpPr>
        <dsp:cNvPr id="0" name=""/>
        <dsp:cNvSpPr/>
      </dsp:nvSpPr>
      <dsp:spPr>
        <a:xfrm>
          <a:off x="4049479" y="343234"/>
          <a:ext cx="831646" cy="831646"/>
        </a:xfrm>
        <a:prstGeom prst="mathEqual">
          <a:avLst/>
        </a:prstGeom>
        <a:solidFill>
          <a:srgbClr val="4E5F8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4159714" y="514553"/>
        <a:ext cx="611176" cy="489008"/>
      </dsp:txXfrm>
    </dsp:sp>
    <dsp:sp modelId="{46F07638-A864-4AD9-B844-1CC1332AD11E}">
      <dsp:nvSpPr>
        <dsp:cNvPr id="0" name=""/>
        <dsp:cNvSpPr/>
      </dsp:nvSpPr>
      <dsp:spPr>
        <a:xfrm>
          <a:off x="4997555" y="53269"/>
          <a:ext cx="1462750" cy="1411575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Białe plamy poza planami inwestycyjnymi</a:t>
          </a:r>
        </a:p>
      </dsp:txBody>
      <dsp:txXfrm>
        <a:off x="5211770" y="259989"/>
        <a:ext cx="1034320" cy="998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CA44B-14C4-48DF-88DB-7C9DB1BFC590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noProof="0" dirty="0"/>
            <a:t>Nasycenie usługami</a:t>
          </a:r>
          <a:endParaRPr lang="en-GB" sz="2400" kern="1200" noProof="0" dirty="0"/>
        </a:p>
      </dsp:txBody>
      <dsp:txXfrm>
        <a:off x="3294175" y="2352385"/>
        <a:ext cx="1336450" cy="1148939"/>
      </dsp:txXfrm>
    </dsp:sp>
    <dsp:sp modelId="{430A469C-3F9C-4855-85F3-4FD55E70ABA6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noProof="0" dirty="0"/>
            <a:t>Ceny</a:t>
          </a:r>
          <a:endParaRPr lang="en-GB" sz="2400" kern="1200" noProof="0" dirty="0"/>
        </a:p>
      </dsp:txBody>
      <dsp:txXfrm>
        <a:off x="1953570" y="1712203"/>
        <a:ext cx="807100" cy="802154"/>
      </dsp:txXfrm>
    </dsp:sp>
    <dsp:sp modelId="{FDECA5F8-B799-4FD4-9870-4051C179E826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noProof="0" dirty="0"/>
            <a:t>Usługi</a:t>
          </a:r>
          <a:endParaRPr lang="en-GB" sz="2400" kern="1200" noProof="0" dirty="0"/>
        </a:p>
      </dsp:txBody>
      <dsp:txXfrm rot="-20700000">
        <a:off x="2804160" y="528320"/>
        <a:ext cx="894080" cy="894080"/>
      </dsp:txXfrm>
    </dsp:sp>
    <dsp:sp modelId="{4EF0B838-801B-467D-9E21-EA7368C36902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rgbClr val="C7D5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DF9EC4-415F-4275-8D4D-7CDD882F5B37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7D5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43AE2-15B7-4D28-87DA-68647BBB27F6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7D5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EE08-8987-4976-90FC-6FED64FE0577}">
      <dsp:nvSpPr>
        <dsp:cNvPr id="0" name=""/>
        <dsp:cNvSpPr/>
      </dsp:nvSpPr>
      <dsp:spPr>
        <a:xfrm>
          <a:off x="2293218" y="1439934"/>
          <a:ext cx="958272" cy="958272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 dirty="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2433554" y="1580270"/>
        <a:ext cx="677600" cy="677600"/>
      </dsp:txXfrm>
    </dsp:sp>
    <dsp:sp modelId="{B5402ADC-F7ED-460B-A9C6-D99FBECB9232}">
      <dsp:nvSpPr>
        <dsp:cNvPr id="0" name=""/>
        <dsp:cNvSpPr/>
      </dsp:nvSpPr>
      <dsp:spPr>
        <a:xfrm rot="16200000">
          <a:off x="2431237" y="1083259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2755299" y="1081760"/>
        <a:ext cx="34111" cy="34111"/>
      </dsp:txXfrm>
    </dsp:sp>
    <dsp:sp modelId="{6AB4DF9B-6E8F-4F75-9A5F-D146A3D56669}">
      <dsp:nvSpPr>
        <dsp:cNvPr id="0" name=""/>
        <dsp:cNvSpPr/>
      </dsp:nvSpPr>
      <dsp:spPr>
        <a:xfrm>
          <a:off x="2497761" y="208512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n-lt"/>
              <a:ea typeface="+mn-ea"/>
              <a:cs typeface="+mn-cs"/>
            </a:rPr>
            <a:t>1</a:t>
          </a:r>
        </a:p>
      </dsp:txBody>
      <dsp:txXfrm>
        <a:off x="2578187" y="288938"/>
        <a:ext cx="388334" cy="388334"/>
      </dsp:txXfrm>
    </dsp:sp>
    <dsp:sp modelId="{DBF8EB02-37E7-4786-91FD-3103A8E76AE5}">
      <dsp:nvSpPr>
        <dsp:cNvPr id="0" name=""/>
        <dsp:cNvSpPr/>
      </dsp:nvSpPr>
      <dsp:spPr>
        <a:xfrm rot="19285714">
          <a:off x="3072537" y="1392093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396599" y="1390594"/>
        <a:ext cx="34111" cy="34111"/>
      </dsp:txXfrm>
    </dsp:sp>
    <dsp:sp modelId="{6AD0F53D-60CF-4E05-BD9F-D7FCFF1B1164}">
      <dsp:nvSpPr>
        <dsp:cNvPr id="0" name=""/>
        <dsp:cNvSpPr/>
      </dsp:nvSpPr>
      <dsp:spPr>
        <a:xfrm>
          <a:off x="3620444" y="749167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n-lt"/>
              <a:ea typeface="+mn-ea"/>
              <a:cs typeface="+mn-cs"/>
            </a:rPr>
            <a:t>2</a:t>
          </a:r>
        </a:p>
      </dsp:txBody>
      <dsp:txXfrm>
        <a:off x="3700870" y="829593"/>
        <a:ext cx="388334" cy="388334"/>
      </dsp:txXfrm>
    </dsp:sp>
    <dsp:sp modelId="{5ACD60D0-8C65-452D-B0C4-6E9479D8DAB3}">
      <dsp:nvSpPr>
        <dsp:cNvPr id="0" name=""/>
        <dsp:cNvSpPr/>
      </dsp:nvSpPr>
      <dsp:spPr>
        <a:xfrm rot="771429">
          <a:off x="3230925" y="2086037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554987" y="2084538"/>
        <a:ext cx="34111" cy="34111"/>
      </dsp:txXfrm>
    </dsp:sp>
    <dsp:sp modelId="{3ADF440F-FCFA-4D1A-B92B-6A5821700A10}">
      <dsp:nvSpPr>
        <dsp:cNvPr id="0" name=""/>
        <dsp:cNvSpPr/>
      </dsp:nvSpPr>
      <dsp:spPr>
        <a:xfrm>
          <a:off x="3897724" y="1964009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3</a:t>
          </a:r>
        </a:p>
      </dsp:txBody>
      <dsp:txXfrm>
        <a:off x="3978150" y="2044435"/>
        <a:ext cx="388334" cy="388334"/>
      </dsp:txXfrm>
    </dsp:sp>
    <dsp:sp modelId="{37248FEC-CA5D-4D81-A4AF-161808C552FB}">
      <dsp:nvSpPr>
        <dsp:cNvPr id="0" name=""/>
        <dsp:cNvSpPr/>
      </dsp:nvSpPr>
      <dsp:spPr>
        <a:xfrm rot="3857143">
          <a:off x="2787132" y="2642537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111194" y="2641038"/>
        <a:ext cx="34111" cy="34111"/>
      </dsp:txXfrm>
    </dsp:sp>
    <dsp:sp modelId="{6CCE99C3-DB8B-4A60-BC36-FB3D2C49071A}">
      <dsp:nvSpPr>
        <dsp:cNvPr id="0" name=""/>
        <dsp:cNvSpPr/>
      </dsp:nvSpPr>
      <dsp:spPr>
        <a:xfrm>
          <a:off x="3120803" y="2938237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n-lt"/>
              <a:ea typeface="+mn-ea"/>
              <a:cs typeface="+mn-cs"/>
            </a:rPr>
            <a:t>4</a:t>
          </a:r>
        </a:p>
      </dsp:txBody>
      <dsp:txXfrm>
        <a:off x="3201229" y="3018663"/>
        <a:ext cx="388334" cy="388334"/>
      </dsp:txXfrm>
    </dsp:sp>
    <dsp:sp modelId="{D0E9B6E3-2ABA-474E-B6C3-F3659FBDF2A8}">
      <dsp:nvSpPr>
        <dsp:cNvPr id="0" name=""/>
        <dsp:cNvSpPr/>
      </dsp:nvSpPr>
      <dsp:spPr>
        <a:xfrm rot="6942857">
          <a:off x="2075342" y="2642537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399404" y="2641038"/>
        <a:ext cx="34111" cy="34111"/>
      </dsp:txXfrm>
    </dsp:sp>
    <dsp:sp modelId="{1224D329-AB6D-47BE-89B7-C75DD6558D52}">
      <dsp:nvSpPr>
        <dsp:cNvPr id="0" name=""/>
        <dsp:cNvSpPr/>
      </dsp:nvSpPr>
      <dsp:spPr>
        <a:xfrm>
          <a:off x="1874720" y="2938237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n-lt"/>
              <a:ea typeface="+mn-ea"/>
              <a:cs typeface="+mn-cs"/>
            </a:rPr>
            <a:t>5</a:t>
          </a:r>
        </a:p>
      </dsp:txBody>
      <dsp:txXfrm>
        <a:off x="1955146" y="3018663"/>
        <a:ext cx="388334" cy="388334"/>
      </dsp:txXfrm>
    </dsp:sp>
    <dsp:sp modelId="{6C71BE93-84FB-4258-B47F-83D19F96E259}">
      <dsp:nvSpPr>
        <dsp:cNvPr id="0" name=""/>
        <dsp:cNvSpPr/>
      </dsp:nvSpPr>
      <dsp:spPr>
        <a:xfrm rot="10028571">
          <a:off x="1632343" y="2085948"/>
          <a:ext cx="68143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1430" y="15556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1956022" y="2084469"/>
        <a:ext cx="34071" cy="34071"/>
      </dsp:txXfrm>
    </dsp:sp>
    <dsp:sp modelId="{96A61520-98B4-472D-9B5C-7C316E63A65D}">
      <dsp:nvSpPr>
        <dsp:cNvPr id="0" name=""/>
        <dsp:cNvSpPr/>
      </dsp:nvSpPr>
      <dsp:spPr>
        <a:xfrm>
          <a:off x="1096994" y="1963204"/>
          <a:ext cx="550795" cy="550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6</a:t>
          </a:r>
        </a:p>
      </dsp:txBody>
      <dsp:txXfrm>
        <a:off x="1177656" y="2043866"/>
        <a:ext cx="389471" cy="389471"/>
      </dsp:txXfrm>
    </dsp:sp>
    <dsp:sp modelId="{96675D40-010E-427F-8333-7A5AFAE8C748}">
      <dsp:nvSpPr>
        <dsp:cNvPr id="0" name=""/>
        <dsp:cNvSpPr/>
      </dsp:nvSpPr>
      <dsp:spPr>
        <a:xfrm rot="13114286">
          <a:off x="1789936" y="1392093"/>
          <a:ext cx="682235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682235" y="15556"/>
              </a:lnTo>
            </a:path>
          </a:pathLst>
        </a:custGeom>
        <a:noFill/>
        <a:ln w="3175" cap="flat" cmpd="sng" algn="ctr">
          <a:solidFill>
            <a:srgbClr val="DADAD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113998" y="1390594"/>
        <a:ext cx="34111" cy="34111"/>
      </dsp:txXfrm>
    </dsp:sp>
    <dsp:sp modelId="{5D511413-1BFE-43B9-B5D4-0C8095DB77F1}">
      <dsp:nvSpPr>
        <dsp:cNvPr id="0" name=""/>
        <dsp:cNvSpPr/>
      </dsp:nvSpPr>
      <dsp:spPr>
        <a:xfrm>
          <a:off x="1375079" y="749167"/>
          <a:ext cx="549186" cy="549186"/>
        </a:xfrm>
        <a:prstGeom prst="ellipse">
          <a:avLst/>
        </a:prstGeom>
        <a:solidFill>
          <a:srgbClr val="31418D"/>
        </a:solidFill>
        <a:ln w="254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>
              <a:latin typeface="+mn-lt"/>
              <a:ea typeface="+mn-ea"/>
              <a:cs typeface="+mn-cs"/>
            </a:rPr>
            <a:t>7</a:t>
          </a:r>
          <a:endParaRPr lang="en-US" sz="2800" kern="1200" dirty="0">
            <a:latin typeface="+mn-lt"/>
            <a:ea typeface="+mn-ea"/>
            <a:cs typeface="+mn-cs"/>
          </a:endParaRPr>
        </a:p>
      </dsp:txBody>
      <dsp:txXfrm>
        <a:off x="1455505" y="829593"/>
        <a:ext cx="388334" cy="388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UKE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ED03F-63C5-8E49-870A-FE9A726211AC}" type="datetimeFigureOut">
              <a:rPr lang="pl-PL" smtClean="0"/>
              <a:t>20.11.2020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57A3-07E5-DB49-8110-10D0CD3043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094118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UKE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9218A-4810-F544-9925-BF34FEF4644A}" type="datetimeFigureOut">
              <a:rPr lang="pl-PL" smtClean="0"/>
              <a:t>20.11.2020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BE043-904F-B345-9B2E-C9F7047A8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13508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/>
              <a:t>UKE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7923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a tytułowa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Tekstowe 10"/>
          <p:cNvSpPr txBox="1"/>
          <p:nvPr userDrawn="1"/>
        </p:nvSpPr>
        <p:spPr>
          <a:xfrm>
            <a:off x="0" y="5476012"/>
            <a:ext cx="4804475" cy="523220"/>
          </a:xfrm>
          <a:prstGeom prst="rect">
            <a:avLst/>
          </a:prstGeom>
          <a:noFill/>
        </p:spPr>
        <p:txBody>
          <a:bodyPr wrap="square" lIns="1800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aseline="0" dirty="0">
                <a:solidFill>
                  <a:srgbClr val="4A4A49"/>
                </a:solidFill>
              </a:rPr>
              <a:t>                     </a:t>
            </a:r>
            <a:r>
              <a:rPr lang="pl-PL" sz="1400" dirty="0">
                <a:solidFill>
                  <a:srgbClr val="4A4A49"/>
                </a:solidFill>
              </a:rPr>
              <a:t>Warszawa, 8</a:t>
            </a:r>
            <a:r>
              <a:rPr lang="pl-PL" sz="1400" baseline="0" dirty="0">
                <a:solidFill>
                  <a:srgbClr val="4A4A49"/>
                </a:solidFill>
              </a:rPr>
              <a:t> listopada 2020 </a:t>
            </a:r>
            <a:r>
              <a:rPr lang="pl-PL" sz="1400" dirty="0">
                <a:solidFill>
                  <a:srgbClr val="4A4A49"/>
                </a:solidFill>
              </a:rPr>
              <a:t> </a:t>
            </a:r>
          </a:p>
          <a:p>
            <a:r>
              <a:rPr lang="pl-PL" sz="1400" dirty="0">
                <a:solidFill>
                  <a:srgbClr val="4A4A49"/>
                </a:solidFill>
              </a:rPr>
              <a:t> 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82" y="404429"/>
            <a:ext cx="3594894" cy="339656"/>
          </a:xfrm>
          <a:prstGeom prst="rect">
            <a:avLst/>
          </a:prstGeom>
        </p:spPr>
      </p:pic>
      <p:sp>
        <p:nvSpPr>
          <p:cNvPr id="8" name="Tytuł 8"/>
          <p:cNvSpPr>
            <a:spLocks noGrp="1"/>
          </p:cNvSpPr>
          <p:nvPr>
            <p:ph type="title" hasCustomPrompt="1"/>
          </p:nvPr>
        </p:nvSpPr>
        <p:spPr>
          <a:xfrm>
            <a:off x="0" y="2153117"/>
            <a:ext cx="9144000" cy="2929246"/>
          </a:xfrm>
          <a:noFill/>
        </p:spPr>
        <p:txBody>
          <a:bodyPr vert="horz" lIns="792000" tIns="180000" rIns="180000" bIns="180000" rtlCol="0" anchor="t" anchorCtr="0">
            <a:noAutofit/>
          </a:bodyPr>
          <a:lstStyle>
            <a:lvl1pPr>
              <a:defRPr lang="pl-PL" sz="4000" b="0" dirty="0">
                <a:solidFill>
                  <a:srgbClr val="31418D"/>
                </a:solidFill>
              </a:defRPr>
            </a:lvl1pPr>
          </a:lstStyle>
          <a:p>
            <a:pPr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160777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baz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1418D"/>
                </a:solidFill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6" name="Prostokąt 5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</a:t>
            </a:r>
          </a:p>
        </p:txBody>
      </p:sp>
      <p:sp>
        <p:nvSpPr>
          <p:cNvPr id="8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8651" y="1917469"/>
            <a:ext cx="7886700" cy="4204609"/>
          </a:xfrm>
        </p:spPr>
        <p:txBody>
          <a:bodyPr/>
          <a:lstStyle>
            <a:lvl1pPr>
              <a:defRPr>
                <a:solidFill>
                  <a:srgbClr val="4A4A49"/>
                </a:solidFill>
              </a:defRPr>
            </a:lvl1pPr>
          </a:lstStyle>
          <a:p>
            <a:pPr lvl="0"/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82" y="404429"/>
            <a:ext cx="3594894" cy="339656"/>
          </a:xfrm>
          <a:prstGeom prst="rect">
            <a:avLst/>
          </a:prstGeom>
        </p:spPr>
      </p:pic>
      <p:sp>
        <p:nvSpPr>
          <p:cNvPr id="7" name="PoleTekstowe 6"/>
          <p:cNvSpPr txBox="1"/>
          <p:nvPr userDrawn="1"/>
        </p:nvSpPr>
        <p:spPr>
          <a:xfrm>
            <a:off x="536575" y="6271247"/>
            <a:ext cx="14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rgbClr val="929292"/>
                </a:solidFill>
              </a:rPr>
              <a:t>Źródło: UKE</a:t>
            </a:r>
          </a:p>
        </p:txBody>
      </p:sp>
    </p:spTree>
    <p:extLst>
      <p:ext uri="{BB962C8B-B14F-4D97-AF65-F5344CB8AC3E}">
        <p14:creationId xmlns:p14="http://schemas.microsoft.com/office/powerpoint/2010/main" val="99705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Tekstowe 11"/>
          <p:cNvSpPr txBox="1"/>
          <p:nvPr userDrawn="1"/>
        </p:nvSpPr>
        <p:spPr>
          <a:xfrm>
            <a:off x="2340000" y="4692699"/>
            <a:ext cx="6804000" cy="939809"/>
          </a:xfrm>
          <a:prstGeom prst="rect">
            <a:avLst/>
          </a:prstGeom>
          <a:noFill/>
        </p:spPr>
        <p:txBody>
          <a:bodyPr wrap="square" lIns="0" tIns="0" rIns="792000" bIns="46800" rtlCol="0">
            <a:spAutoFit/>
          </a:bodyPr>
          <a:lstStyle/>
          <a:p>
            <a:pPr algn="r"/>
            <a:r>
              <a:rPr lang="pl-PL" sz="4000" dirty="0">
                <a:solidFill>
                  <a:srgbClr val="C7D540"/>
                </a:solidFill>
              </a:rPr>
              <a:t>uke.gov.pl</a:t>
            </a:r>
          </a:p>
          <a:p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a tytułowa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25" y="404429"/>
            <a:ext cx="832748" cy="339479"/>
          </a:xfrm>
          <a:prstGeom prst="rect">
            <a:avLst/>
          </a:prstGeom>
        </p:spPr>
      </p:pic>
      <p:sp>
        <p:nvSpPr>
          <p:cNvPr id="8" name="PoleTekstowe 7"/>
          <p:cNvSpPr txBox="1"/>
          <p:nvPr userDrawn="1"/>
        </p:nvSpPr>
        <p:spPr>
          <a:xfrm>
            <a:off x="1332845" y="328124"/>
            <a:ext cx="6251214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300" spc="10" dirty="0">
                <a:solidFill>
                  <a:srgbClr val="4A4A49"/>
                </a:solidFill>
              </a:rPr>
              <a:t>Urząd Komunikacji</a:t>
            </a:r>
            <a:r>
              <a:rPr lang="pl-PL" sz="1300" spc="10" baseline="0" dirty="0">
                <a:solidFill>
                  <a:srgbClr val="4A4A49"/>
                </a:solidFill>
              </a:rPr>
              <a:t> Elektronicznej</a:t>
            </a:r>
          </a:p>
          <a:p>
            <a:pPr algn="r">
              <a:lnSpc>
                <a:spcPct val="150000"/>
              </a:lnSpc>
            </a:pPr>
            <a:r>
              <a:rPr lang="pl-PL" sz="900" spc="10" baseline="0" dirty="0">
                <a:solidFill>
                  <a:srgbClr val="4A4A49"/>
                </a:solidFill>
              </a:rPr>
              <a:t>Departament Strategii i Analiz</a:t>
            </a:r>
          </a:p>
        </p:txBody>
      </p:sp>
      <p:sp>
        <p:nvSpPr>
          <p:cNvPr id="9" name="Tytuł 8"/>
          <p:cNvSpPr>
            <a:spLocks noGrp="1"/>
          </p:cNvSpPr>
          <p:nvPr>
            <p:ph type="title" hasCustomPrompt="1"/>
          </p:nvPr>
        </p:nvSpPr>
        <p:spPr>
          <a:xfrm>
            <a:off x="0" y="2153117"/>
            <a:ext cx="9144000" cy="2929246"/>
          </a:xfrm>
          <a:noFill/>
        </p:spPr>
        <p:txBody>
          <a:bodyPr vert="horz" lIns="792000" tIns="180000" rIns="180000" bIns="180000" rtlCol="0" anchor="t" anchorCtr="0">
            <a:noAutofit/>
          </a:bodyPr>
          <a:lstStyle>
            <a:lvl1pPr>
              <a:defRPr lang="pl-PL" sz="4000" b="0" dirty="0">
                <a:solidFill>
                  <a:srgbClr val="31418D"/>
                </a:solidFill>
              </a:defRPr>
            </a:lvl1pPr>
          </a:lstStyle>
          <a:p>
            <a:pPr lvl="0"/>
            <a:r>
              <a:rPr lang="pl-PL" dirty="0"/>
              <a:t>Tytuł prezentacji</a:t>
            </a:r>
          </a:p>
        </p:txBody>
      </p:sp>
      <p:sp>
        <p:nvSpPr>
          <p:cNvPr id="10" name="PoleTekstowe 9"/>
          <p:cNvSpPr txBox="1"/>
          <p:nvPr userDrawn="1"/>
        </p:nvSpPr>
        <p:spPr>
          <a:xfrm>
            <a:off x="0" y="5476012"/>
            <a:ext cx="4804475" cy="523220"/>
          </a:xfrm>
          <a:prstGeom prst="rect">
            <a:avLst/>
          </a:prstGeom>
          <a:noFill/>
        </p:spPr>
        <p:txBody>
          <a:bodyPr wrap="square" lIns="1800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aseline="0" dirty="0">
                <a:solidFill>
                  <a:srgbClr val="4A4A49"/>
                </a:solidFill>
              </a:rPr>
              <a:t>                    </a:t>
            </a:r>
            <a:r>
              <a:rPr lang="pl-PL" sz="1400" dirty="0">
                <a:solidFill>
                  <a:srgbClr val="4A4A49"/>
                </a:solidFill>
              </a:rPr>
              <a:t>Warszawa,</a:t>
            </a:r>
            <a:r>
              <a:rPr lang="pl-PL" sz="1400" baseline="0" dirty="0">
                <a:solidFill>
                  <a:srgbClr val="4A4A49"/>
                </a:solidFill>
              </a:rPr>
              <a:t> listopad 2020</a:t>
            </a:r>
            <a:r>
              <a:rPr lang="pl-PL" sz="1400" dirty="0">
                <a:solidFill>
                  <a:srgbClr val="4A4A49"/>
                </a:solidFill>
              </a:rPr>
              <a:t> </a:t>
            </a:r>
          </a:p>
          <a:p>
            <a:endParaRPr lang="pl-PL" sz="1400" dirty="0">
              <a:solidFill>
                <a:srgbClr val="4A4A49"/>
              </a:solidFill>
            </a:endParaRPr>
          </a:p>
        </p:txBody>
      </p:sp>
      <p:pic>
        <p:nvPicPr>
          <p:cNvPr id="6" name="Obraz 5" descr="C:\Users\JULITA~1\AppData\Local\Temp\FE_POPC_poziom_pl-1_rgb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baz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1418D"/>
                </a:solidFill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6" name="Prostokąt 5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</a:t>
            </a:r>
          </a:p>
        </p:txBody>
      </p:sp>
      <p:sp>
        <p:nvSpPr>
          <p:cNvPr id="8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8651" y="1917469"/>
            <a:ext cx="7886700" cy="4204609"/>
          </a:xfrm>
        </p:spPr>
        <p:txBody>
          <a:bodyPr/>
          <a:lstStyle>
            <a:lvl1pPr>
              <a:defRPr>
                <a:solidFill>
                  <a:srgbClr val="4A4A49"/>
                </a:solidFill>
              </a:defRPr>
            </a:lvl1pPr>
          </a:lstStyle>
          <a:p>
            <a:pPr lvl="0"/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25" y="404429"/>
            <a:ext cx="832748" cy="339479"/>
          </a:xfrm>
          <a:prstGeom prst="rect">
            <a:avLst/>
          </a:prstGeom>
        </p:spPr>
      </p:pic>
      <p:sp>
        <p:nvSpPr>
          <p:cNvPr id="10" name="PoleTekstowe 9"/>
          <p:cNvSpPr txBox="1"/>
          <p:nvPr userDrawn="1"/>
        </p:nvSpPr>
        <p:spPr>
          <a:xfrm>
            <a:off x="1332845" y="328124"/>
            <a:ext cx="6251214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300" spc="10" dirty="0">
                <a:solidFill>
                  <a:srgbClr val="4A4A49"/>
                </a:solidFill>
              </a:rPr>
              <a:t>Urząd Komunikacji</a:t>
            </a:r>
            <a:r>
              <a:rPr lang="pl-PL" sz="1300" spc="10" baseline="0" dirty="0">
                <a:solidFill>
                  <a:srgbClr val="4A4A49"/>
                </a:solidFill>
              </a:rPr>
              <a:t> Elektronicznej</a:t>
            </a:r>
          </a:p>
          <a:p>
            <a:pPr algn="r">
              <a:lnSpc>
                <a:spcPct val="150000"/>
              </a:lnSpc>
            </a:pPr>
            <a:r>
              <a:rPr lang="pl-PL" sz="900" spc="10" baseline="0" dirty="0">
                <a:solidFill>
                  <a:srgbClr val="4A4A49"/>
                </a:solidFill>
              </a:rPr>
              <a:t>Departament Strategii i Analiz</a:t>
            </a: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536575" y="6271247"/>
            <a:ext cx="14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rgbClr val="929292"/>
                </a:solidFill>
              </a:rPr>
              <a:t>Źródło: UKE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Tekstowe 10"/>
          <p:cNvSpPr txBox="1"/>
          <p:nvPr userDrawn="1"/>
        </p:nvSpPr>
        <p:spPr>
          <a:xfrm>
            <a:off x="2340000" y="4692699"/>
            <a:ext cx="6804000" cy="939809"/>
          </a:xfrm>
          <a:prstGeom prst="rect">
            <a:avLst/>
          </a:prstGeom>
          <a:noFill/>
        </p:spPr>
        <p:txBody>
          <a:bodyPr wrap="square" lIns="0" tIns="0" rIns="792000" bIns="46800" rtlCol="0">
            <a:spAutoFit/>
          </a:bodyPr>
          <a:lstStyle/>
          <a:p>
            <a:pPr algn="r"/>
            <a:r>
              <a:rPr lang="pl-PL" sz="4000" dirty="0">
                <a:solidFill>
                  <a:srgbClr val="C7D540"/>
                </a:solidFill>
              </a:rPr>
              <a:t>uke.gov.pl</a:t>
            </a:r>
          </a:p>
          <a:p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  <a:prstGeom prst="rect">
            <a:avLst/>
          </a:prstGeom>
          <a:noFill/>
        </p:spPr>
        <p:txBody>
          <a:bodyPr vert="horz" lIns="0" tIns="180000" rIns="91440" bIns="180000" rtlCol="0" anchor="t" anchorCtr="0">
            <a:noAutofit/>
          </a:bodyPr>
          <a:lstStyle/>
          <a:p>
            <a:r>
              <a:rPr lang="pl-PL" dirty="0"/>
              <a:t>LOREM IPSUM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923941"/>
            <a:ext cx="7886700" cy="4198137"/>
          </a:xfrm>
          <a:prstGeom prst="rect">
            <a:avLst/>
          </a:prstGeom>
        </p:spPr>
        <p:txBody>
          <a:bodyPr vert="horz" lIns="0" tIns="180000" rIns="180000" bIns="180000" rtlCol="0">
            <a:normAutofit/>
          </a:bodyPr>
          <a:lstStyle/>
          <a:p>
            <a:pPr lvl="0"/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7868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63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pl-PL" sz="2400" b="1" i="0" kern="1200" baseline="0" dirty="0" smtClean="0">
          <a:solidFill>
            <a:srgbClr val="31418D"/>
          </a:solidFill>
          <a:latin typeface="Calibri" charset="0"/>
          <a:ea typeface="Calibri" charset="0"/>
          <a:cs typeface="Calibri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Tx/>
        <a:buNone/>
        <a:defRPr sz="1200" kern="1200">
          <a:solidFill>
            <a:srgbClr val="4A4A49"/>
          </a:solidFill>
          <a:latin typeface="+mn-lt"/>
          <a:ea typeface="Helvetica" charset="0"/>
          <a:cs typeface="Helvetica" charset="0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4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  <a:prstGeom prst="rect">
            <a:avLst/>
          </a:prstGeom>
          <a:noFill/>
        </p:spPr>
        <p:txBody>
          <a:bodyPr vert="horz" lIns="0" tIns="180000" rIns="91440" bIns="180000" rtlCol="0" anchor="t" anchorCtr="0">
            <a:noAutofit/>
          </a:bodyPr>
          <a:lstStyle/>
          <a:p>
            <a:r>
              <a:rPr lang="pl-PL" dirty="0"/>
              <a:t>LOREM IPSUM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923941"/>
            <a:ext cx="7886700" cy="4198137"/>
          </a:xfrm>
          <a:prstGeom prst="rect">
            <a:avLst/>
          </a:prstGeom>
        </p:spPr>
        <p:txBody>
          <a:bodyPr vert="horz" lIns="0" tIns="180000" rIns="180000" bIns="180000" rtlCol="0">
            <a:normAutofit/>
          </a:bodyPr>
          <a:lstStyle/>
          <a:p>
            <a:pPr lvl="0"/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0670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4" r:id="rId2"/>
    <p:sldLayoutId id="2147483699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pl-PL" sz="2400" b="1" i="0" kern="1200" baseline="0" dirty="0" smtClean="0">
          <a:solidFill>
            <a:srgbClr val="31418D"/>
          </a:solidFill>
          <a:latin typeface="Calibri" charset="0"/>
          <a:ea typeface="Calibri" charset="0"/>
          <a:cs typeface="Calibri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Tx/>
        <a:buNone/>
        <a:defRPr sz="1200" kern="1200">
          <a:solidFill>
            <a:srgbClr val="4A4A49"/>
          </a:solidFill>
          <a:latin typeface="+mn-lt"/>
          <a:ea typeface="Helvetica" charset="0"/>
          <a:cs typeface="Helvetica" charset="0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4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Białe plamy po POPC</a:t>
            </a:r>
          </a:p>
        </p:txBody>
      </p:sp>
    </p:spTree>
    <p:extLst>
      <p:ext uri="{BB962C8B-B14F-4D97-AF65-F5344CB8AC3E}">
        <p14:creationId xmlns:p14="http://schemas.microsoft.com/office/powerpoint/2010/main" val="168391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8"/>
          <p:cNvSpPr txBox="1">
            <a:spLocks/>
          </p:cNvSpPr>
          <p:nvPr/>
        </p:nvSpPr>
        <p:spPr>
          <a:xfrm>
            <a:off x="0" y="1544180"/>
            <a:ext cx="9144000" cy="4515920"/>
          </a:xfrm>
          <a:prstGeom prst="rect">
            <a:avLst/>
          </a:prstGeom>
          <a:noFill/>
        </p:spPr>
        <p:txBody>
          <a:bodyPr vert="horz" lIns="180000" tIns="180000" rIns="180000" bIns="18000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000" b="0" i="0" kern="1200" baseline="0" dirty="0">
                <a:solidFill>
                  <a:srgbClr val="31418D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/>
            <a:endParaRPr lang="pl-PL" dirty="0"/>
          </a:p>
          <a:p>
            <a:pPr algn="ctr">
              <a:lnSpc>
                <a:spcPct val="100000"/>
              </a:lnSpc>
            </a:pPr>
            <a:r>
              <a:rPr lang="pl-PL" dirty="0"/>
              <a:t>Wyznaczanie punktów adresowych</a:t>
            </a:r>
            <a:br>
              <a:rPr lang="pl-PL" dirty="0"/>
            </a:br>
            <a:r>
              <a:rPr lang="pl-PL" dirty="0"/>
              <a:t>do POPC</a:t>
            </a:r>
          </a:p>
        </p:txBody>
      </p:sp>
      <p:pic>
        <p:nvPicPr>
          <p:cNvPr id="3" name="Obraz 2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245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Opracowanie zbioru istniejących punktów adresowych </a:t>
            </a:r>
            <a:br>
              <a:rPr lang="pl-PL" dirty="0"/>
            </a:br>
            <a:r>
              <a:rPr lang="pl-PL" dirty="0"/>
              <a:t>do POPC</a:t>
            </a:r>
          </a:p>
        </p:txBody>
      </p:sp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20151"/>
              </p:ext>
            </p:extLst>
          </p:nvPr>
        </p:nvGraphicFramePr>
        <p:xfrm>
          <a:off x="628650" y="3161176"/>
          <a:ext cx="2507110" cy="2393067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50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PRG</a:t>
                      </a:r>
                      <a:endParaRPr lang="pl-PL" sz="16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067">
                <a:tc>
                  <a:txBody>
                    <a:bodyPr/>
                    <a:lstStyle/>
                    <a:p>
                      <a:pPr algn="ctr"/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Państwowy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</a:t>
                      </a: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rejestr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</a:t>
                      </a: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granic i powierzchni jednostek podziałów terytorialnych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</a:t>
                      </a: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kraju prowadzony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</a:t>
                      </a: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przez Głównego Geodetę Kraju</a:t>
                      </a:r>
                      <a:endParaRPr lang="en-US" sz="1050" b="0" dirty="0">
                        <a:solidFill>
                          <a:srgbClr val="4A4A49"/>
                        </a:solidFill>
                      </a:endParaRPr>
                    </a:p>
                  </a:txBody>
                  <a:tcPr marL="216000" marR="144000" marT="216000" marB="43018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247132"/>
              </p:ext>
            </p:extLst>
          </p:nvPr>
        </p:nvGraphicFramePr>
        <p:xfrm>
          <a:off x="3318445" y="3160778"/>
          <a:ext cx="2507110" cy="2248668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50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NOBC</a:t>
                      </a:r>
                      <a:endParaRPr lang="pl-PL" sz="16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8668">
                <a:tc>
                  <a:txBody>
                    <a:bodyPr/>
                    <a:lstStyle/>
                    <a:p>
                      <a:pPr algn="ctr"/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System identyfikacji adresowej ulic, nieruchomości, budynków i mieszkań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</a:t>
                      </a: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prowadzony przez Prezesa Głównego Urzędu Statystycznego.</a:t>
                      </a:r>
                    </a:p>
                  </a:txBody>
                  <a:tcPr marL="216000" marR="144000" marT="216000" marB="43018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764377"/>
              </p:ext>
            </p:extLst>
          </p:nvPr>
        </p:nvGraphicFramePr>
        <p:xfrm>
          <a:off x="6008240" y="3161176"/>
          <a:ext cx="2507110" cy="2248668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50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OSM</a:t>
                      </a:r>
                      <a:endParaRPr lang="pl-PL" sz="16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8668">
                <a:tc>
                  <a:txBody>
                    <a:bodyPr/>
                    <a:lstStyle/>
                    <a:p>
                      <a:pPr algn="ctr"/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Baza adresowa  udostępniona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w serwisie Open </a:t>
                      </a:r>
                      <a:r>
                        <a:rPr lang="pl-PL" sz="1050" b="0" baseline="0" dirty="0" err="1">
                          <a:solidFill>
                            <a:srgbClr val="4A4A49"/>
                          </a:solidFill>
                        </a:rPr>
                        <a:t>Street</a:t>
                      </a:r>
                      <a:r>
                        <a:rPr lang="pl-PL" sz="1050" b="0" baseline="0" dirty="0">
                          <a:solidFill>
                            <a:srgbClr val="4A4A49"/>
                          </a:solidFill>
                        </a:rPr>
                        <a:t> Map.</a:t>
                      </a:r>
                    </a:p>
                    <a:p>
                      <a:pPr algn="ctr"/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Charakter pomocniczy w stosunku </a:t>
                      </a:r>
                      <a:br>
                        <a:rPr lang="pl-PL" sz="1050" b="0" dirty="0">
                          <a:solidFill>
                            <a:srgbClr val="4A4A49"/>
                          </a:solidFill>
                        </a:rPr>
                      </a:br>
                      <a:r>
                        <a:rPr lang="pl-PL" sz="1050" b="0" dirty="0">
                          <a:solidFill>
                            <a:srgbClr val="4A4A49"/>
                          </a:solidFill>
                        </a:rPr>
                        <a:t>do baz PRG i NOBC.</a:t>
                      </a:r>
                    </a:p>
                  </a:txBody>
                  <a:tcPr marL="216000" marR="144000" marT="216000" marB="43018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Prostokąt 1"/>
          <p:cNvSpPr/>
          <p:nvPr/>
        </p:nvSpPr>
        <p:spPr>
          <a:xfrm>
            <a:off x="1837426" y="2007207"/>
            <a:ext cx="5365631" cy="48640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Baza punktów adresowych</a:t>
            </a:r>
          </a:p>
        </p:txBody>
      </p:sp>
      <p:sp>
        <p:nvSpPr>
          <p:cNvPr id="7" name="Prostokąt 6"/>
          <p:cNvSpPr/>
          <p:nvPr/>
        </p:nvSpPr>
        <p:spPr>
          <a:xfrm>
            <a:off x="1837426" y="5222686"/>
            <a:ext cx="5365631" cy="48640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Białe plamy NGA</a:t>
            </a:r>
          </a:p>
        </p:txBody>
      </p:sp>
      <p:cxnSp>
        <p:nvCxnSpPr>
          <p:cNvPr id="5" name="Łącznik prosty ze strzałką 4"/>
          <p:cNvCxnSpPr/>
          <p:nvPr/>
        </p:nvCxnSpPr>
        <p:spPr>
          <a:xfrm flipH="1">
            <a:off x="2344973" y="2550906"/>
            <a:ext cx="879662" cy="520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>
            <a:off x="5901408" y="2580782"/>
            <a:ext cx="973845" cy="490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4563021" y="2591356"/>
            <a:ext cx="0" cy="479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H="1">
            <a:off x="5825557" y="4632822"/>
            <a:ext cx="988285" cy="476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2344973" y="4632822"/>
            <a:ext cx="973473" cy="476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flipH="1">
            <a:off x="4566795" y="4612541"/>
            <a:ext cx="2082" cy="517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4" name="Obraz 13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96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0_or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78" y="1596232"/>
            <a:ext cx="7915672" cy="449580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Wyznaczanie białych plam NGA</a:t>
            </a:r>
          </a:p>
        </p:txBody>
      </p:sp>
      <p:sp>
        <p:nvSpPr>
          <p:cNvPr id="18" name="Elipsa 36"/>
          <p:cNvSpPr/>
          <p:nvPr/>
        </p:nvSpPr>
        <p:spPr>
          <a:xfrm>
            <a:off x="2789469" y="5200273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Elipsa 38"/>
          <p:cNvSpPr/>
          <p:nvPr/>
        </p:nvSpPr>
        <p:spPr>
          <a:xfrm>
            <a:off x="4217268" y="5382651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39"/>
          <p:cNvSpPr/>
          <p:nvPr/>
        </p:nvSpPr>
        <p:spPr>
          <a:xfrm>
            <a:off x="5049696" y="549199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Elipsa 40"/>
          <p:cNvSpPr/>
          <p:nvPr/>
        </p:nvSpPr>
        <p:spPr>
          <a:xfrm>
            <a:off x="6009004" y="545976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Elipsa 55"/>
          <p:cNvSpPr/>
          <p:nvPr/>
        </p:nvSpPr>
        <p:spPr>
          <a:xfrm>
            <a:off x="888184" y="5238651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5460521" y="2541687"/>
            <a:ext cx="514521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5519190" y="3156692"/>
            <a:ext cx="320894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 rot="638196">
            <a:off x="3385694" y="3486262"/>
            <a:ext cx="373594" cy="43060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 32"/>
          <p:cNvSpPr/>
          <p:nvPr/>
        </p:nvSpPr>
        <p:spPr>
          <a:xfrm rot="328671">
            <a:off x="852431" y="5158615"/>
            <a:ext cx="456312" cy="363651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Prostokąt 33"/>
          <p:cNvSpPr/>
          <p:nvPr/>
        </p:nvSpPr>
        <p:spPr>
          <a:xfrm rot="198317">
            <a:off x="2682400" y="5168510"/>
            <a:ext cx="373594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rostokąt 34"/>
          <p:cNvSpPr/>
          <p:nvPr/>
        </p:nvSpPr>
        <p:spPr>
          <a:xfrm rot="198317">
            <a:off x="3462632" y="5234195"/>
            <a:ext cx="332032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rostokąt 35"/>
          <p:cNvSpPr/>
          <p:nvPr/>
        </p:nvSpPr>
        <p:spPr>
          <a:xfrm>
            <a:off x="4038295" y="5317505"/>
            <a:ext cx="504118" cy="49983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/>
          <p:cNvSpPr/>
          <p:nvPr/>
        </p:nvSpPr>
        <p:spPr>
          <a:xfrm>
            <a:off x="4926554" y="5454651"/>
            <a:ext cx="504118" cy="36269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/>
          <p:cNvSpPr/>
          <p:nvPr/>
        </p:nvSpPr>
        <p:spPr>
          <a:xfrm>
            <a:off x="5907895" y="5427101"/>
            <a:ext cx="363509" cy="31809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38"/>
          <p:cNvSpPr/>
          <p:nvPr/>
        </p:nvSpPr>
        <p:spPr>
          <a:xfrm rot="366751">
            <a:off x="1297893" y="5576619"/>
            <a:ext cx="265696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39"/>
          <p:cNvSpPr/>
          <p:nvPr/>
        </p:nvSpPr>
        <p:spPr>
          <a:xfrm rot="5680168">
            <a:off x="980474" y="5697595"/>
            <a:ext cx="170879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40"/>
          <p:cNvSpPr/>
          <p:nvPr/>
        </p:nvSpPr>
        <p:spPr>
          <a:xfrm rot="684131">
            <a:off x="2956427" y="2083174"/>
            <a:ext cx="356819" cy="1303776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Prostokąt 41"/>
          <p:cNvSpPr/>
          <p:nvPr/>
        </p:nvSpPr>
        <p:spPr>
          <a:xfrm rot="684131">
            <a:off x="3043080" y="1901649"/>
            <a:ext cx="423346" cy="188138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rostokąt 42"/>
          <p:cNvSpPr/>
          <p:nvPr/>
        </p:nvSpPr>
        <p:spPr>
          <a:xfrm rot="684131">
            <a:off x="2307714" y="1932648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Prostokąt 43"/>
          <p:cNvSpPr/>
          <p:nvPr/>
        </p:nvSpPr>
        <p:spPr>
          <a:xfrm rot="684131">
            <a:off x="1910177" y="1857741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rostokąt 44"/>
          <p:cNvSpPr/>
          <p:nvPr/>
        </p:nvSpPr>
        <p:spPr>
          <a:xfrm rot="684131">
            <a:off x="2209708" y="1668421"/>
            <a:ext cx="591457" cy="261523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Prostokąt 45"/>
          <p:cNvSpPr/>
          <p:nvPr/>
        </p:nvSpPr>
        <p:spPr>
          <a:xfrm>
            <a:off x="7327900" y="2288417"/>
            <a:ext cx="349609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Prostokąt 46"/>
          <p:cNvSpPr/>
          <p:nvPr/>
        </p:nvSpPr>
        <p:spPr>
          <a:xfrm>
            <a:off x="6834291" y="2016487"/>
            <a:ext cx="349609" cy="52520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Elipsa 33"/>
          <p:cNvSpPr/>
          <p:nvPr/>
        </p:nvSpPr>
        <p:spPr>
          <a:xfrm>
            <a:off x="7434061" y="233873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Elipsa 56"/>
          <p:cNvSpPr/>
          <p:nvPr/>
        </p:nvSpPr>
        <p:spPr>
          <a:xfrm>
            <a:off x="5635065" y="3229008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Elipsa 54"/>
          <p:cNvSpPr/>
          <p:nvPr/>
        </p:nvSpPr>
        <p:spPr>
          <a:xfrm>
            <a:off x="3408437" y="3734637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Elipsa 37"/>
          <p:cNvSpPr/>
          <p:nvPr/>
        </p:nvSpPr>
        <p:spPr>
          <a:xfrm>
            <a:off x="3546779" y="5272273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4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449639"/>
              </p:ext>
            </p:extLst>
          </p:nvPr>
        </p:nvGraphicFramePr>
        <p:xfrm>
          <a:off x="3228366" y="4206483"/>
          <a:ext cx="5622289" cy="75960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32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6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nie wykazano zasięgów światłowodowych w technologiach dostępowych</a:t>
                      </a:r>
                    </a:p>
                  </a:txBody>
                  <a:tcPr marL="216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14627"/>
              </p:ext>
            </p:extLst>
          </p:nvPr>
        </p:nvGraphicFramePr>
        <p:xfrm>
          <a:off x="3228365" y="4208431"/>
          <a:ext cx="5622289" cy="75960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32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600">
                <a:tc>
                  <a:txBody>
                    <a:bodyPr/>
                    <a:lstStyle/>
                    <a:p>
                      <a:pPr algn="ctr"/>
                      <a:r>
                        <a:rPr lang="pl-PL" sz="1600" b="1" i="0" dirty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2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nie wykazano zasięgów miedzianych parowych w technologiach dostępowych (z przepustowością min. 30 </a:t>
                      </a:r>
                      <a:r>
                        <a:rPr lang="pl-PL" sz="1400" b="0" dirty="0" err="1">
                          <a:solidFill>
                            <a:srgbClr val="4A4A49"/>
                          </a:solidFill>
                        </a:rPr>
                        <a:t>Mb</a:t>
                      </a:r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/s)</a:t>
                      </a:r>
                    </a:p>
                  </a:txBody>
                  <a:tcPr marL="216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343118"/>
              </p:ext>
            </p:extLst>
          </p:nvPr>
        </p:nvGraphicFramePr>
        <p:xfrm>
          <a:off x="3231302" y="4211367"/>
          <a:ext cx="5622289" cy="75960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32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600">
                <a:tc>
                  <a:txBody>
                    <a:bodyPr/>
                    <a:lstStyle/>
                    <a:p>
                      <a:pPr algn="ctr"/>
                      <a:r>
                        <a:rPr lang="pl-PL" sz="1600" b="1" i="0" dirty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nie wykazano zasięgów kabli miedzianych współosiowych </a:t>
                      </a:r>
                      <a:br>
                        <a:rPr lang="pl-PL" sz="1400" b="0" dirty="0">
                          <a:solidFill>
                            <a:srgbClr val="4A4A49"/>
                          </a:solidFill>
                        </a:rPr>
                      </a:br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w technologiach dostępowych (z przepustowością min. 30 </a:t>
                      </a:r>
                      <a:r>
                        <a:rPr lang="pl-PL" sz="1400" b="0" dirty="0" err="1">
                          <a:solidFill>
                            <a:srgbClr val="4A4A49"/>
                          </a:solidFill>
                        </a:rPr>
                        <a:t>Mb</a:t>
                      </a:r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/s)</a:t>
                      </a:r>
                    </a:p>
                  </a:txBody>
                  <a:tcPr marL="216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955337"/>
              </p:ext>
            </p:extLst>
          </p:nvPr>
        </p:nvGraphicFramePr>
        <p:xfrm>
          <a:off x="3225423" y="4206316"/>
          <a:ext cx="5622289" cy="910079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32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600">
                <a:tc>
                  <a:txBody>
                    <a:bodyPr/>
                    <a:lstStyle/>
                    <a:p>
                      <a:pPr algn="ctr"/>
                      <a:r>
                        <a:rPr lang="pl-PL" sz="1600" b="1" i="0" dirty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4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nie wykazano usług radiowych w technologiach dostępowych, dla których przepustowość na użytkownika końcowego stacjonarnego szerokopasmowego dostępu do Internetu wynosi min. 30 </a:t>
                      </a:r>
                      <a:r>
                        <a:rPr lang="pl-PL" sz="1400" b="0" dirty="0" err="1">
                          <a:solidFill>
                            <a:srgbClr val="4A4A49"/>
                          </a:solidFill>
                        </a:rPr>
                        <a:t>Mb</a:t>
                      </a:r>
                      <a:r>
                        <a:rPr lang="pl-PL" sz="1400" b="0" dirty="0">
                          <a:solidFill>
                            <a:srgbClr val="4A4A49"/>
                          </a:solidFill>
                        </a:rPr>
                        <a:t>/s</a:t>
                      </a:r>
                    </a:p>
                  </a:txBody>
                  <a:tcPr marL="216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8" name="Obraz 47" descr="C:\Users\JULITA~1\AppData\Local\Temp\FE_POPC_poziom_pl-1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895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9" grpId="0" animBg="1"/>
      <p:bldP spid="30" grpId="0" animBg="1"/>
      <p:bldP spid="2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0_or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78" y="1596232"/>
            <a:ext cx="7915672" cy="4495809"/>
          </a:xfrm>
          <a:prstGeom prst="rect">
            <a:avLst/>
          </a:prstGeom>
        </p:spPr>
      </p:pic>
      <p:sp>
        <p:nvSpPr>
          <p:cNvPr id="6" name="Tytuł 2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pl-PL" dirty="0"/>
              <a:t>Wyłączanie adresów ujętych w planach inwestycyjnych</a:t>
            </a:r>
          </a:p>
        </p:txBody>
      </p:sp>
      <p:sp>
        <p:nvSpPr>
          <p:cNvPr id="7" name="Elipsa 36"/>
          <p:cNvSpPr/>
          <p:nvPr/>
        </p:nvSpPr>
        <p:spPr>
          <a:xfrm>
            <a:off x="2789469" y="5200273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39"/>
          <p:cNvSpPr/>
          <p:nvPr/>
        </p:nvSpPr>
        <p:spPr>
          <a:xfrm>
            <a:off x="5049696" y="549199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40"/>
          <p:cNvSpPr/>
          <p:nvPr/>
        </p:nvSpPr>
        <p:spPr>
          <a:xfrm>
            <a:off x="6009004" y="545976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5460521" y="2541687"/>
            <a:ext cx="514521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5519190" y="3156692"/>
            <a:ext cx="320894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/>
          <p:cNvSpPr/>
          <p:nvPr/>
        </p:nvSpPr>
        <p:spPr>
          <a:xfrm rot="638196">
            <a:off x="3385694" y="3486262"/>
            <a:ext cx="373594" cy="43060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 rot="328671">
            <a:off x="852431" y="5158615"/>
            <a:ext cx="456312" cy="363651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 rot="198317">
            <a:off x="2682400" y="5168510"/>
            <a:ext cx="373594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 rot="198317">
            <a:off x="3462632" y="5234195"/>
            <a:ext cx="332032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4038295" y="5317505"/>
            <a:ext cx="504118" cy="49983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4926554" y="5454651"/>
            <a:ext cx="504118" cy="36269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5907895" y="5427101"/>
            <a:ext cx="363509" cy="31809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 rot="366751">
            <a:off x="1297893" y="5576619"/>
            <a:ext cx="265696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 rot="5680168">
            <a:off x="980474" y="5697595"/>
            <a:ext cx="170879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 rot="684131">
            <a:off x="2956427" y="2083174"/>
            <a:ext cx="356819" cy="1303776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 rot="684131">
            <a:off x="3043080" y="1901649"/>
            <a:ext cx="423346" cy="188138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 rot="684131">
            <a:off x="2307714" y="1932648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 rot="684131">
            <a:off x="1910177" y="1857741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/>
          <p:cNvSpPr/>
          <p:nvPr/>
        </p:nvSpPr>
        <p:spPr>
          <a:xfrm rot="684131">
            <a:off x="2209708" y="1668421"/>
            <a:ext cx="591457" cy="261523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7327900" y="2288417"/>
            <a:ext cx="349609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834291" y="2016487"/>
            <a:ext cx="349609" cy="52520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66" y="2725301"/>
            <a:ext cx="616338" cy="616338"/>
          </a:xfrm>
          <a:prstGeom prst="rect">
            <a:avLst/>
          </a:prstGeom>
        </p:spPr>
      </p:pic>
      <p:pic>
        <p:nvPicPr>
          <p:cNvPr id="35" name="Obraz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369" y="3082629"/>
            <a:ext cx="616338" cy="616338"/>
          </a:xfrm>
          <a:prstGeom prst="rect">
            <a:avLst/>
          </a:prstGeom>
        </p:spPr>
      </p:pic>
      <p:sp>
        <p:nvSpPr>
          <p:cNvPr id="36" name="Prostokąt 35"/>
          <p:cNvSpPr/>
          <p:nvPr/>
        </p:nvSpPr>
        <p:spPr>
          <a:xfrm>
            <a:off x="5902145" y="2417142"/>
            <a:ext cx="1246895" cy="468885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pl-PL" sz="1600" b="1" dirty="0">
                <a:solidFill>
                  <a:schemeClr val="accent4">
                    <a:lumMod val="75000"/>
                  </a:schemeClr>
                </a:solidFill>
              </a:rPr>
              <a:t>Plan inwestycyjny</a:t>
            </a:r>
          </a:p>
        </p:txBody>
      </p:sp>
      <p:sp>
        <p:nvSpPr>
          <p:cNvPr id="37" name="Prostokąt 36"/>
          <p:cNvSpPr/>
          <p:nvPr/>
        </p:nvSpPr>
        <p:spPr>
          <a:xfrm>
            <a:off x="3714996" y="2744591"/>
            <a:ext cx="1246895" cy="468885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pl-PL" sz="1600" b="1" dirty="0">
                <a:solidFill>
                  <a:schemeClr val="accent4">
                    <a:lumMod val="75000"/>
                  </a:schemeClr>
                </a:solidFill>
              </a:rPr>
              <a:t>Plan inwestycyjny</a:t>
            </a:r>
          </a:p>
        </p:txBody>
      </p:sp>
      <p:grpSp>
        <p:nvGrpSpPr>
          <p:cNvPr id="41" name="Grupa 40"/>
          <p:cNvGrpSpPr/>
          <p:nvPr/>
        </p:nvGrpSpPr>
        <p:grpSpPr>
          <a:xfrm>
            <a:off x="994804" y="2742489"/>
            <a:ext cx="7125419" cy="2152925"/>
            <a:chOff x="1147313" y="2976114"/>
            <a:chExt cx="7125419" cy="2152925"/>
          </a:xfrm>
        </p:grpSpPr>
        <p:sp>
          <p:nvSpPr>
            <p:cNvPr id="42" name="Prostokąt 41"/>
            <p:cNvSpPr/>
            <p:nvPr/>
          </p:nvSpPr>
          <p:spPr>
            <a:xfrm>
              <a:off x="1147313" y="2976114"/>
              <a:ext cx="7125419" cy="2152925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aphicFrame>
          <p:nvGraphicFramePr>
            <p:cNvPr id="43" name="Diagram 42"/>
            <p:cNvGraphicFramePr/>
            <p:nvPr>
              <p:extLst>
                <p:ext uri="{D42A27DB-BD31-4B8C-83A1-F6EECF244321}">
                  <p14:modId xmlns:p14="http://schemas.microsoft.com/office/powerpoint/2010/main" val="481112543"/>
                </p:ext>
              </p:extLst>
            </p:nvPr>
          </p:nvGraphicFramePr>
          <p:xfrm>
            <a:off x="1475198" y="3279014"/>
            <a:ext cx="6461103" cy="151811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sp>
        <p:nvSpPr>
          <p:cNvPr id="39" name="Elipsa 38"/>
          <p:cNvSpPr/>
          <p:nvPr/>
        </p:nvSpPr>
        <p:spPr>
          <a:xfrm>
            <a:off x="4217268" y="5382651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3" name="Obraz 32" descr="C:\Users\JULITA~1\AppData\Local\Temp\FE_POPC_poziom_pl-1_rgb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833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36" grpId="0" animBg="1"/>
      <p:bldP spid="3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0_or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78" y="1596232"/>
            <a:ext cx="7915672" cy="4495809"/>
          </a:xfrm>
          <a:prstGeom prst="rect">
            <a:avLst/>
          </a:prstGeom>
        </p:spPr>
      </p:pic>
      <p:sp>
        <p:nvSpPr>
          <p:cNvPr id="9" name="Elipsa 39"/>
          <p:cNvSpPr/>
          <p:nvPr/>
        </p:nvSpPr>
        <p:spPr>
          <a:xfrm>
            <a:off x="5049696" y="549199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40"/>
          <p:cNvSpPr/>
          <p:nvPr/>
        </p:nvSpPr>
        <p:spPr>
          <a:xfrm>
            <a:off x="6009004" y="5459766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5460521" y="2541687"/>
            <a:ext cx="514521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5519190" y="3156692"/>
            <a:ext cx="320894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/>
          <p:cNvSpPr/>
          <p:nvPr/>
        </p:nvSpPr>
        <p:spPr>
          <a:xfrm rot="638196">
            <a:off x="3385694" y="3486262"/>
            <a:ext cx="373594" cy="43060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 rot="328671">
            <a:off x="852431" y="5158615"/>
            <a:ext cx="456312" cy="363651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 rot="198317">
            <a:off x="2682400" y="5168510"/>
            <a:ext cx="373594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 rot="198317">
            <a:off x="3462632" y="5234195"/>
            <a:ext cx="332032" cy="352779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4038295" y="5317505"/>
            <a:ext cx="504118" cy="49983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4926554" y="5454651"/>
            <a:ext cx="504118" cy="36269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5907895" y="5427101"/>
            <a:ext cx="363509" cy="31809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 rot="366751">
            <a:off x="1297893" y="5576619"/>
            <a:ext cx="265696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 rot="5680168">
            <a:off x="980474" y="5697595"/>
            <a:ext cx="170879" cy="42601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 rot="684131">
            <a:off x="2956427" y="2083174"/>
            <a:ext cx="356819" cy="1303776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 rot="684131">
            <a:off x="3043080" y="1901649"/>
            <a:ext cx="423346" cy="188138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 rot="684131">
            <a:off x="2307714" y="1932648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 rot="684131">
            <a:off x="1910177" y="1857741"/>
            <a:ext cx="356819" cy="1350642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/>
          <p:cNvSpPr/>
          <p:nvPr/>
        </p:nvSpPr>
        <p:spPr>
          <a:xfrm rot="684131">
            <a:off x="2209708" y="1668421"/>
            <a:ext cx="591457" cy="261523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7327900" y="2288417"/>
            <a:ext cx="349609" cy="244645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834291" y="2016487"/>
            <a:ext cx="349609" cy="525200"/>
          </a:xfrm>
          <a:prstGeom prst="rect">
            <a:avLst/>
          </a:prstGeom>
          <a:noFill/>
          <a:ln w="28575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Elipsa 39"/>
          <p:cNvSpPr/>
          <p:nvPr/>
        </p:nvSpPr>
        <p:spPr>
          <a:xfrm>
            <a:off x="921913" y="5238651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Elipsa 38"/>
          <p:cNvSpPr/>
          <p:nvPr/>
        </p:nvSpPr>
        <p:spPr>
          <a:xfrm>
            <a:off x="3549052" y="5312313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Elipsa 39"/>
          <p:cNvSpPr/>
          <p:nvPr/>
        </p:nvSpPr>
        <p:spPr>
          <a:xfrm>
            <a:off x="2784104" y="5237292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Owal 51"/>
          <p:cNvSpPr/>
          <p:nvPr/>
        </p:nvSpPr>
        <p:spPr>
          <a:xfrm>
            <a:off x="2649094" y="5098066"/>
            <a:ext cx="393314" cy="4290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1" name="Obraz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283" y="5070917"/>
            <a:ext cx="498831" cy="498831"/>
          </a:xfrm>
          <a:prstGeom prst="rect">
            <a:avLst/>
          </a:prstGeom>
        </p:spPr>
      </p:pic>
      <p:sp>
        <p:nvSpPr>
          <p:cNvPr id="60" name="Prostokąt 59"/>
          <p:cNvSpPr/>
          <p:nvPr/>
        </p:nvSpPr>
        <p:spPr>
          <a:xfrm rot="662196">
            <a:off x="3932764" y="4781928"/>
            <a:ext cx="4514850" cy="3020291"/>
          </a:xfrm>
          <a:prstGeom prst="rect">
            <a:avLst/>
          </a:prstGeom>
          <a:noFill/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8" name="Prostokąt 67"/>
          <p:cNvSpPr/>
          <p:nvPr/>
        </p:nvSpPr>
        <p:spPr>
          <a:xfrm rot="662196">
            <a:off x="4568837" y="1192949"/>
            <a:ext cx="4514850" cy="3652074"/>
          </a:xfrm>
          <a:prstGeom prst="rect">
            <a:avLst/>
          </a:prstGeom>
          <a:noFill/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68"/>
          <p:cNvSpPr/>
          <p:nvPr/>
        </p:nvSpPr>
        <p:spPr>
          <a:xfrm rot="662196">
            <a:off x="-501176" y="3920581"/>
            <a:ext cx="4514850" cy="3020291"/>
          </a:xfrm>
          <a:prstGeom prst="rect">
            <a:avLst/>
          </a:prstGeom>
          <a:noFill/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Prostokąt 69"/>
          <p:cNvSpPr/>
          <p:nvPr/>
        </p:nvSpPr>
        <p:spPr>
          <a:xfrm rot="662196">
            <a:off x="76681" y="1057051"/>
            <a:ext cx="4514850" cy="2915462"/>
          </a:xfrm>
          <a:prstGeom prst="rect">
            <a:avLst/>
          </a:prstGeom>
          <a:noFill/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Prostokąt 73"/>
          <p:cNvSpPr/>
          <p:nvPr/>
        </p:nvSpPr>
        <p:spPr>
          <a:xfrm>
            <a:off x="628650" y="6776040"/>
            <a:ext cx="7886700" cy="81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Prostokąt 71"/>
          <p:cNvSpPr/>
          <p:nvPr/>
        </p:nvSpPr>
        <p:spPr>
          <a:xfrm rot="662196">
            <a:off x="4572875" y="1152574"/>
            <a:ext cx="4514850" cy="3694266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Prostokąt 70"/>
          <p:cNvSpPr/>
          <p:nvPr/>
        </p:nvSpPr>
        <p:spPr>
          <a:xfrm rot="662196">
            <a:off x="67047" y="1055306"/>
            <a:ext cx="4514850" cy="2915462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Prostokąt 56"/>
          <p:cNvSpPr/>
          <p:nvPr/>
        </p:nvSpPr>
        <p:spPr>
          <a:xfrm>
            <a:off x="0" y="0"/>
            <a:ext cx="628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Elipsa 38"/>
          <p:cNvSpPr/>
          <p:nvPr/>
        </p:nvSpPr>
        <p:spPr>
          <a:xfrm>
            <a:off x="4217268" y="5382651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Prostokąt 72"/>
          <p:cNvSpPr/>
          <p:nvPr/>
        </p:nvSpPr>
        <p:spPr>
          <a:xfrm rot="662196">
            <a:off x="4042244" y="4787314"/>
            <a:ext cx="4514850" cy="1809084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 w="31750">
            <a:solidFill>
              <a:srgbClr val="D1D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rostokąt 60"/>
          <p:cNvSpPr/>
          <p:nvPr/>
        </p:nvSpPr>
        <p:spPr>
          <a:xfrm>
            <a:off x="8515350" y="0"/>
            <a:ext cx="628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Prostokąt 61"/>
          <p:cNvSpPr/>
          <p:nvPr/>
        </p:nvSpPr>
        <p:spPr>
          <a:xfrm>
            <a:off x="628650" y="6092040"/>
            <a:ext cx="8515350" cy="6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Dowolny kształt 58"/>
          <p:cNvSpPr/>
          <p:nvPr/>
        </p:nvSpPr>
        <p:spPr>
          <a:xfrm>
            <a:off x="512618" y="83127"/>
            <a:ext cx="8506691" cy="1537855"/>
          </a:xfrm>
          <a:custGeom>
            <a:avLst/>
            <a:gdLst>
              <a:gd name="connsiteX0" fmla="*/ 0 w 8506691"/>
              <a:gd name="connsiteY0" fmla="*/ 1482437 h 1537855"/>
              <a:gd name="connsiteX1" fmla="*/ 13855 w 8506691"/>
              <a:gd name="connsiteY1" fmla="*/ 0 h 1537855"/>
              <a:gd name="connsiteX2" fmla="*/ 8506691 w 8506691"/>
              <a:gd name="connsiteY2" fmla="*/ 1191491 h 1537855"/>
              <a:gd name="connsiteX3" fmla="*/ 8077200 w 8506691"/>
              <a:gd name="connsiteY3" fmla="*/ 1524000 h 1537855"/>
              <a:gd name="connsiteX4" fmla="*/ 13855 w 8506691"/>
              <a:gd name="connsiteY4" fmla="*/ 1537855 h 153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6691" h="1537855">
                <a:moveTo>
                  <a:pt x="0" y="1482437"/>
                </a:moveTo>
                <a:lnTo>
                  <a:pt x="13855" y="0"/>
                </a:lnTo>
                <a:lnTo>
                  <a:pt x="8506691" y="1191491"/>
                </a:lnTo>
                <a:lnTo>
                  <a:pt x="8077200" y="1524000"/>
                </a:lnTo>
                <a:lnTo>
                  <a:pt x="13855" y="1537855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2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pl-PL" dirty="0"/>
              <a:t>Wyłączanie adresów ujętych w sąsiedztwie czarnych plam</a:t>
            </a:r>
          </a:p>
        </p:txBody>
      </p:sp>
      <p:pic>
        <p:nvPicPr>
          <p:cNvPr id="42" name="Obraz 41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307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7" grpId="0" animBg="1"/>
      <p:bldP spid="52" grpId="0" animBg="1"/>
      <p:bldP spid="60" grpId="0" animBg="1"/>
      <p:bldP spid="68" grpId="0" animBg="1"/>
      <p:bldP spid="69" grpId="0" animBg="1"/>
      <p:bldP spid="70" grpId="0" animBg="1"/>
      <p:bldP spid="72" grpId="0" animBg="1"/>
      <p:bldP spid="71" grpId="0" animBg="1"/>
      <p:bldP spid="45" grpId="0" animBg="1"/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 descr="1_drogi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599678" y="1765758"/>
            <a:ext cx="7915672" cy="4495809"/>
          </a:xfrm>
          <a:prstGeom prst="rect">
            <a:avLst/>
          </a:prstGeom>
        </p:spPr>
      </p:pic>
      <p:pic>
        <p:nvPicPr>
          <p:cNvPr id="20" name="Obraz 19" descr="1_trasowanie_fo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678" y="1765758"/>
            <a:ext cx="7915672" cy="4495809"/>
          </a:xfrm>
          <a:prstGeom prst="rect">
            <a:avLst/>
          </a:prstGeom>
        </p:spPr>
      </p:pic>
      <p:pic>
        <p:nvPicPr>
          <p:cNvPr id="21" name="Obraz 20" descr="1_all_PA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678" y="1765758"/>
            <a:ext cx="7915672" cy="4495809"/>
          </a:xfrm>
          <a:prstGeom prst="rect">
            <a:avLst/>
          </a:prstGeom>
        </p:spPr>
      </p:pic>
      <p:pic>
        <p:nvPicPr>
          <p:cNvPr id="22" name="Obraz 21" descr="1_fopng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678" y="1765758"/>
            <a:ext cx="7915672" cy="4495809"/>
          </a:xfrm>
          <a:prstGeom prst="rect">
            <a:avLst/>
          </a:prstGeom>
        </p:spPr>
      </p:pic>
      <p:sp>
        <p:nvSpPr>
          <p:cNvPr id="24" name="Tytuł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Wyznaczanie optymalnego przebiegu sieci </a:t>
            </a:r>
            <a:br>
              <a:rPr lang="pl-PL" dirty="0"/>
            </a:br>
            <a:r>
              <a:rPr lang="pl-PL" dirty="0"/>
              <a:t>i szacowanie kosztów inwestycji</a:t>
            </a:r>
            <a:br>
              <a:rPr lang="pl-PL" dirty="0"/>
            </a:br>
            <a:endParaRPr lang="pl-PL" dirty="0"/>
          </a:p>
        </p:txBody>
      </p:sp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98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opłacalności inwestycji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67721004"/>
              </p:ext>
            </p:extLst>
          </p:nvPr>
        </p:nvGraphicFramePr>
        <p:xfrm>
          <a:off x="1337571" y="240284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pole tekstowe 8"/>
          <p:cNvSpPr txBox="1"/>
          <p:nvPr/>
        </p:nvSpPr>
        <p:spPr>
          <a:xfrm flipH="1">
            <a:off x="1023381" y="2478819"/>
            <a:ext cx="2376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err="1">
                <a:solidFill>
                  <a:srgbClr val="4A4A49"/>
                </a:solidFill>
              </a:rPr>
              <a:t>Typ</a:t>
            </a:r>
            <a:r>
              <a:rPr lang="pl-PL" sz="1600" dirty="0">
                <a:solidFill>
                  <a:srgbClr val="4A4A49"/>
                </a:solidFill>
              </a:rPr>
              <a:t>y usług oferowane </a:t>
            </a:r>
            <a:br>
              <a:rPr lang="pl-PL" sz="1600" dirty="0">
                <a:solidFill>
                  <a:srgbClr val="4A4A49"/>
                </a:solidFill>
              </a:rPr>
            </a:br>
            <a:r>
              <a:rPr lang="pl-PL" sz="1600" dirty="0">
                <a:solidFill>
                  <a:srgbClr val="4A4A49"/>
                </a:solidFill>
              </a:rPr>
              <a:t>na danym obszarze – </a:t>
            </a:r>
            <a:br>
              <a:rPr lang="pl-PL" sz="1600" dirty="0">
                <a:solidFill>
                  <a:srgbClr val="4A4A49"/>
                </a:solidFill>
              </a:rPr>
            </a:br>
            <a:r>
              <a:rPr lang="pl-PL" sz="1600" dirty="0">
                <a:solidFill>
                  <a:srgbClr val="4A4A49"/>
                </a:solidFill>
              </a:rPr>
              <a:t>głosowe, </a:t>
            </a:r>
            <a:r>
              <a:rPr lang="pl-PL" sz="1600" dirty="0" err="1">
                <a:solidFill>
                  <a:srgbClr val="4A4A49"/>
                </a:solidFill>
              </a:rPr>
              <a:t>internet</a:t>
            </a:r>
            <a:r>
              <a:rPr lang="pl-PL" sz="1600" dirty="0">
                <a:solidFill>
                  <a:srgbClr val="4A4A49"/>
                </a:solidFill>
              </a:rPr>
              <a:t>, TV</a:t>
            </a:r>
            <a:endParaRPr lang="en-GB" sz="1600" dirty="0">
              <a:solidFill>
                <a:srgbClr val="4A4A49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" y="1852979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rgbClr val="4A4A49"/>
                </a:solidFill>
              </a:rPr>
              <a:t>Czynniki wpływające na kwotę dofinansowania możliwego do uzyskania</a:t>
            </a:r>
            <a:endParaRPr lang="en-GB" dirty="0">
              <a:solidFill>
                <a:srgbClr val="4A4A49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306268" y="3700104"/>
            <a:ext cx="20730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rgbClr val="4A4A49"/>
                </a:solidFill>
              </a:rPr>
              <a:t>Określone osobno </a:t>
            </a:r>
            <a:br>
              <a:rPr lang="pl-PL" sz="1600" dirty="0">
                <a:solidFill>
                  <a:srgbClr val="4A4A49"/>
                </a:solidFill>
              </a:rPr>
            </a:br>
            <a:r>
              <a:rPr lang="pl-PL" sz="1600" dirty="0">
                <a:solidFill>
                  <a:srgbClr val="4A4A49"/>
                </a:solidFill>
              </a:rPr>
              <a:t>dla każdego typu usług</a:t>
            </a:r>
            <a:endParaRPr lang="en-GB" sz="1600" dirty="0">
              <a:solidFill>
                <a:srgbClr val="4A4A49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594968" y="5353057"/>
            <a:ext cx="1959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600" dirty="0">
                <a:solidFill>
                  <a:srgbClr val="4A4A49"/>
                </a:solidFill>
              </a:rPr>
              <a:t>Ceny uwzględniające </a:t>
            </a:r>
            <a:br>
              <a:rPr lang="pl-PL" sz="1600" dirty="0">
                <a:solidFill>
                  <a:srgbClr val="4A4A49"/>
                </a:solidFill>
              </a:rPr>
            </a:br>
            <a:r>
              <a:rPr lang="pl-PL" sz="1600" dirty="0">
                <a:solidFill>
                  <a:srgbClr val="4A4A49"/>
                </a:solidFill>
              </a:rPr>
              <a:t>pakiety usług</a:t>
            </a:r>
            <a:endParaRPr lang="en-GB" sz="1600" dirty="0">
              <a:solidFill>
                <a:srgbClr val="4A4A49"/>
              </a:solidFill>
            </a:endParaRPr>
          </a:p>
        </p:txBody>
      </p:sp>
      <p:pic>
        <p:nvPicPr>
          <p:cNvPr id="10" name="Obraz 9" descr="C:\Users\JULITA~1\AppData\Local\Temp\FE_POPC_poziom_pl-1_rgb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116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Deklaracje beneficjentów</a:t>
            </a:r>
          </a:p>
        </p:txBody>
      </p:sp>
      <p:graphicFrame>
        <p:nvGraphicFramePr>
          <p:cNvPr id="1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728403"/>
              </p:ext>
            </p:extLst>
          </p:nvPr>
        </p:nvGraphicFramePr>
        <p:xfrm>
          <a:off x="628651" y="1926686"/>
          <a:ext cx="2017730" cy="403305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017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33050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Wyznaczone </a:t>
                      </a:r>
                      <a:b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punkty adresowe </a:t>
                      </a:r>
                      <a:b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stanowią pulę tzw.</a:t>
                      </a:r>
                    </a:p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lang="pl-PL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punktów podstawowych</a:t>
                      </a:r>
                      <a:r>
                        <a:rPr lang="pl-PL" sz="16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</a:p>
                  </a:txBody>
                  <a:tcPr marL="72000" marR="72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281464"/>
              </p:ext>
            </p:extLst>
          </p:nvPr>
        </p:nvGraphicFramePr>
        <p:xfrm>
          <a:off x="5552741" y="3711388"/>
          <a:ext cx="2964405" cy="2248348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964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4834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Nie jest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zobowiązany do podłączenia wszystkich podstawowych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punktów adresowych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– białych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plam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danym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obszarze konkursowym</a:t>
                      </a:r>
                    </a:p>
                  </a:txBody>
                  <a:tcPr marL="72000" marR="72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99959"/>
              </p:ext>
            </p:extLst>
          </p:nvPr>
        </p:nvGraphicFramePr>
        <p:xfrm>
          <a:off x="2646381" y="1926686"/>
          <a:ext cx="2904565" cy="403305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904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3050">
                <a:tc>
                  <a:txBody>
                    <a:bodyPr/>
                    <a:lstStyle/>
                    <a:p>
                      <a:pPr algn="ctr"/>
                      <a: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Beneficjent POPC </a:t>
                      </a:r>
                      <a:b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 danym </a:t>
                      </a:r>
                      <a:b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obszarze konkursowym zobowiązany jest do </a:t>
                      </a:r>
                    </a:p>
                    <a:p>
                      <a:pPr algn="ctr"/>
                      <a:r>
                        <a:rPr lang="pl-PL" sz="18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zadeklarowania </a:t>
                      </a:r>
                      <a:br>
                        <a:rPr lang="pl-PL" sz="18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minimalnej liczby </a:t>
                      </a:r>
                      <a:br>
                        <a:rPr lang="pl-PL" sz="18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gospodarstw domowych </a:t>
                      </a:r>
                    </a:p>
                    <a:p>
                      <a:pPr algn="ctr"/>
                      <a: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 objęcia zasięgiem</a:t>
                      </a:r>
                      <a:b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spośród puli punktów podstawowych.</a:t>
                      </a:r>
                      <a:endParaRPr lang="pl-PL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72000" marR="216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30927"/>
              </p:ext>
            </p:extLst>
          </p:nvPr>
        </p:nvGraphicFramePr>
        <p:xfrm>
          <a:off x="5550946" y="1926686"/>
          <a:ext cx="2964405" cy="178470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964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84702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Wybór punktów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adresowych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ramach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wymaganego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minimum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jest decyzją beneficjenta</a:t>
                      </a:r>
                    </a:p>
                  </a:txBody>
                  <a:tcPr marL="72000" marR="72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Strzałka w dół 15"/>
          <p:cNvSpPr/>
          <p:nvPr/>
        </p:nvSpPr>
        <p:spPr>
          <a:xfrm rot="16200000">
            <a:off x="5312930" y="2509670"/>
            <a:ext cx="724023" cy="699812"/>
          </a:xfrm>
          <a:prstGeom prst="downArrow">
            <a:avLst/>
          </a:prstGeom>
          <a:solidFill>
            <a:srgbClr val="476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dół 14"/>
          <p:cNvSpPr/>
          <p:nvPr/>
        </p:nvSpPr>
        <p:spPr>
          <a:xfrm rot="16200000">
            <a:off x="5312929" y="4519560"/>
            <a:ext cx="724023" cy="699812"/>
          </a:xfrm>
          <a:prstGeom prst="downArrow">
            <a:avLst/>
          </a:prstGeom>
          <a:solidFill>
            <a:srgbClr val="818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083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 przyczyn wykluczenia punktów adresowych </a:t>
            </a:r>
            <a:br>
              <a:rPr lang="pl-PL" dirty="0"/>
            </a:br>
            <a:r>
              <a:rPr lang="pl-PL" dirty="0"/>
              <a:t>z POPC</a:t>
            </a:r>
          </a:p>
        </p:txBody>
      </p:sp>
      <p:sp>
        <p:nvSpPr>
          <p:cNvPr id="9" name="TextBox 217"/>
          <p:cNvSpPr txBox="1"/>
          <p:nvPr/>
        </p:nvSpPr>
        <p:spPr>
          <a:xfrm>
            <a:off x="3210342" y="1548991"/>
            <a:ext cx="3621870" cy="615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pl-PL" sz="1700" b="1" dirty="0">
                <a:solidFill>
                  <a:srgbClr val="4A4A49"/>
                </a:solidFill>
              </a:rPr>
              <a:t>brak adresu w bazie PRG i/lub NOBC – dotyczy głównie nowych budynków</a:t>
            </a:r>
            <a:endParaRPr lang="en-US" sz="1700" b="1" dirty="0">
              <a:solidFill>
                <a:srgbClr val="4A4A49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29575778"/>
              </p:ext>
            </p:extLst>
          </p:nvPr>
        </p:nvGraphicFramePr>
        <p:xfrm>
          <a:off x="1821670" y="2030743"/>
          <a:ext cx="5543905" cy="369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TextBox 217"/>
          <p:cNvSpPr txBox="1"/>
          <p:nvPr/>
        </p:nvSpPr>
        <p:spPr>
          <a:xfrm>
            <a:off x="6225433" y="2378226"/>
            <a:ext cx="2879833" cy="113877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pl-PL" sz="1700" b="1" dirty="0">
                <a:solidFill>
                  <a:srgbClr val="4A4A49"/>
                </a:solidFill>
              </a:rPr>
              <a:t>istniejący dostęp do stacjonarnego Internetu szerokopasmowego</a:t>
            </a:r>
          </a:p>
          <a:p>
            <a:r>
              <a:rPr lang="pl-PL" sz="1700" b="1" dirty="0">
                <a:solidFill>
                  <a:srgbClr val="4A4A49"/>
                </a:solidFill>
              </a:rPr>
              <a:t>o przepustowości &gt; 30 </a:t>
            </a:r>
            <a:r>
              <a:rPr lang="pl-PL" sz="1700" b="1" dirty="0" err="1">
                <a:solidFill>
                  <a:srgbClr val="4A4A49"/>
                </a:solidFill>
              </a:rPr>
              <a:t>Mb</a:t>
            </a:r>
            <a:r>
              <a:rPr lang="pl-PL" sz="1700" b="1" dirty="0">
                <a:solidFill>
                  <a:srgbClr val="4A4A49"/>
                </a:solidFill>
              </a:rPr>
              <a:t>/s</a:t>
            </a:r>
            <a:endParaRPr lang="en-US" sz="1700" b="1" dirty="0">
              <a:solidFill>
                <a:srgbClr val="4A4A49"/>
              </a:solidFill>
            </a:endParaRPr>
          </a:p>
        </p:txBody>
      </p:sp>
      <p:sp>
        <p:nvSpPr>
          <p:cNvPr id="35" name="TextBox 217"/>
          <p:cNvSpPr txBox="1"/>
          <p:nvPr/>
        </p:nvSpPr>
        <p:spPr>
          <a:xfrm>
            <a:off x="6491303" y="3878711"/>
            <a:ext cx="2652697" cy="113877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pl-PL" sz="1700" b="1" dirty="0">
                <a:solidFill>
                  <a:srgbClr val="4A4A49"/>
                </a:solidFill>
              </a:rPr>
              <a:t>planowana inwestycja </a:t>
            </a:r>
            <a:br>
              <a:rPr lang="pl-PL" sz="1700" b="1" dirty="0">
                <a:solidFill>
                  <a:srgbClr val="4A4A49"/>
                </a:solidFill>
              </a:rPr>
            </a:br>
            <a:r>
              <a:rPr lang="pl-PL" sz="1700" b="1" dirty="0">
                <a:solidFill>
                  <a:srgbClr val="4A4A49"/>
                </a:solidFill>
              </a:rPr>
              <a:t>ze środków własnych operatora telekomunikacyjnego</a:t>
            </a:r>
            <a:endParaRPr lang="en-US" sz="1700" b="1" dirty="0">
              <a:solidFill>
                <a:srgbClr val="4A4A49"/>
              </a:solidFill>
            </a:endParaRPr>
          </a:p>
        </p:txBody>
      </p:sp>
      <p:sp>
        <p:nvSpPr>
          <p:cNvPr id="36" name="TextBox 217"/>
          <p:cNvSpPr txBox="1"/>
          <p:nvPr/>
        </p:nvSpPr>
        <p:spPr>
          <a:xfrm>
            <a:off x="4998625" y="5601684"/>
            <a:ext cx="3992974" cy="113877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pl-PL" sz="1700" b="1" dirty="0">
                <a:solidFill>
                  <a:srgbClr val="4A4A49"/>
                </a:solidFill>
              </a:rPr>
              <a:t>sąsiedztwo wcześniejszych inwestycji POPC (w przypadku kolejnych </a:t>
            </a:r>
            <a:br>
              <a:rPr lang="pl-PL" sz="1700" b="1" dirty="0">
                <a:solidFill>
                  <a:srgbClr val="4A4A49"/>
                </a:solidFill>
              </a:rPr>
            </a:br>
            <a:r>
              <a:rPr lang="pl-PL" sz="1700" b="1" dirty="0">
                <a:solidFill>
                  <a:srgbClr val="4A4A49"/>
                </a:solidFill>
              </a:rPr>
              <a:t>naborów wniosków) </a:t>
            </a:r>
            <a:br>
              <a:rPr lang="pl-PL" sz="1700" b="1" dirty="0">
                <a:solidFill>
                  <a:srgbClr val="4A4A49"/>
                </a:solidFill>
              </a:rPr>
            </a:br>
            <a:endParaRPr lang="en-US" sz="1700" b="1" dirty="0">
              <a:solidFill>
                <a:srgbClr val="4A4A49"/>
              </a:solidFill>
            </a:endParaRPr>
          </a:p>
        </p:txBody>
      </p:sp>
      <p:sp>
        <p:nvSpPr>
          <p:cNvPr id="37" name="TextBox 217"/>
          <p:cNvSpPr txBox="1"/>
          <p:nvPr/>
        </p:nvSpPr>
        <p:spPr>
          <a:xfrm>
            <a:off x="195646" y="5601684"/>
            <a:ext cx="4165376" cy="87716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pl-PL" sz="1700" b="1" dirty="0">
                <a:solidFill>
                  <a:srgbClr val="4A4A49"/>
                </a:solidFill>
              </a:rPr>
              <a:t>położenie w sąsiedztwie czarnych plam NGA (w ramach tego samego </a:t>
            </a:r>
            <a:br>
              <a:rPr lang="pl-PL" sz="1700" b="1" dirty="0">
                <a:solidFill>
                  <a:srgbClr val="4A4A49"/>
                </a:solidFill>
              </a:rPr>
            </a:br>
            <a:r>
              <a:rPr lang="pl-PL" sz="1700" b="1" dirty="0">
                <a:solidFill>
                  <a:srgbClr val="4A4A49"/>
                </a:solidFill>
              </a:rPr>
              <a:t>oczka siatki GRID) </a:t>
            </a:r>
            <a:endParaRPr lang="en-US" sz="1700" b="1" dirty="0">
              <a:solidFill>
                <a:srgbClr val="4A4A49"/>
              </a:solidFill>
            </a:endParaRPr>
          </a:p>
        </p:txBody>
      </p:sp>
      <p:sp>
        <p:nvSpPr>
          <p:cNvPr id="38" name="TextBox 217"/>
          <p:cNvSpPr txBox="1"/>
          <p:nvPr/>
        </p:nvSpPr>
        <p:spPr>
          <a:xfrm>
            <a:off x="81979" y="4140320"/>
            <a:ext cx="2652697" cy="615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pl-PL" sz="1700" b="1" dirty="0">
                <a:solidFill>
                  <a:srgbClr val="4A4A49"/>
                </a:solidFill>
              </a:rPr>
              <a:t>położenie w obszarze opłacalnym</a:t>
            </a:r>
            <a:endParaRPr lang="en-US" sz="1700" b="1" dirty="0">
              <a:solidFill>
                <a:srgbClr val="4A4A49"/>
              </a:solidFill>
            </a:endParaRPr>
          </a:p>
        </p:txBody>
      </p:sp>
      <p:sp>
        <p:nvSpPr>
          <p:cNvPr id="39" name="TextBox 217"/>
          <p:cNvSpPr txBox="1"/>
          <p:nvPr/>
        </p:nvSpPr>
        <p:spPr>
          <a:xfrm>
            <a:off x="328163" y="2510989"/>
            <a:ext cx="2652697" cy="87716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pl-PL" sz="1700" b="1" dirty="0">
                <a:solidFill>
                  <a:srgbClr val="4A4A49"/>
                </a:solidFill>
              </a:rPr>
              <a:t>wyłączenie z inwestycji </a:t>
            </a:r>
            <a:br>
              <a:rPr lang="pl-PL" sz="1700" b="1" dirty="0">
                <a:solidFill>
                  <a:srgbClr val="4A4A49"/>
                </a:solidFill>
              </a:rPr>
            </a:br>
            <a:r>
              <a:rPr lang="pl-PL" sz="1700" b="1" dirty="0">
                <a:solidFill>
                  <a:srgbClr val="4A4A49"/>
                </a:solidFill>
              </a:rPr>
              <a:t>w wyniku decyzji beneficjenta </a:t>
            </a:r>
            <a:endParaRPr lang="en-US" sz="1700" b="1" dirty="0">
              <a:solidFill>
                <a:srgbClr val="4A4A49"/>
              </a:solidFill>
            </a:endParaRPr>
          </a:p>
        </p:txBody>
      </p:sp>
      <p:pic>
        <p:nvPicPr>
          <p:cNvPr id="40" name="Obraz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75" y="3652772"/>
            <a:ext cx="583957" cy="583957"/>
          </a:xfrm>
          <a:prstGeom prst="rect">
            <a:avLst/>
          </a:prstGeom>
        </p:spPr>
      </p:pic>
      <p:pic>
        <p:nvPicPr>
          <p:cNvPr id="12" name="Obraz 11" descr="C:\Users\JULITA~1\AppData\Local\Temp\FE_POPC_poziom_pl-1_rgb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384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091779"/>
              </p:ext>
            </p:extLst>
          </p:nvPr>
        </p:nvGraphicFramePr>
        <p:xfrm>
          <a:off x="5886449" y="1931321"/>
          <a:ext cx="2628900" cy="419539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5392">
                <a:tc>
                  <a:txBody>
                    <a:bodyPr/>
                    <a:lstStyle/>
                    <a:p>
                      <a:pPr algn="ctr"/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Wymiana punktów adresowych</a:t>
                      </a:r>
                    </a:p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ramach dozwolonego limitu </a:t>
                      </a:r>
                    </a:p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(15% punktów adresowych wyznaczonych przez UKE</a:t>
                      </a:r>
                    </a:p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danym obszarze konkursowym)</a:t>
                      </a: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981310"/>
              </p:ext>
            </p:extLst>
          </p:nvPr>
        </p:nvGraphicFramePr>
        <p:xfrm>
          <a:off x="3257551" y="4029017"/>
          <a:ext cx="2628900" cy="2097696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7696">
                <a:tc>
                  <a:txBody>
                    <a:bodyPr/>
                    <a:lstStyle/>
                    <a:p>
                      <a:pPr algn="ctr"/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Nie do wykonania minimalnego</a:t>
                      </a:r>
                    </a:p>
                    <a:p>
                      <a:pPr algn="l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zobowiązania pokryciowego</a:t>
                      </a: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D9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Wyznaczenie puli „punktów dodatkowych”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371105"/>
              </p:ext>
            </p:extLst>
          </p:nvPr>
        </p:nvGraphicFramePr>
        <p:xfrm>
          <a:off x="628651" y="1935312"/>
          <a:ext cx="2628900" cy="3146544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46544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Pula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punktów dodatkowych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punkty pominięte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we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wcześniejszych etapach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060" y="2480218"/>
            <a:ext cx="431556" cy="431556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596" y="4351006"/>
            <a:ext cx="431556" cy="431556"/>
          </a:xfrm>
          <a:prstGeom prst="rect">
            <a:avLst/>
          </a:prstGeom>
        </p:spPr>
      </p:pic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433108"/>
              </p:ext>
            </p:extLst>
          </p:nvPr>
        </p:nvGraphicFramePr>
        <p:xfrm>
          <a:off x="628651" y="5069239"/>
          <a:ext cx="2628900" cy="1048848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8848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II i III konkurs POPC</a:t>
                      </a: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815948"/>
              </p:ext>
            </p:extLst>
          </p:nvPr>
        </p:nvGraphicFramePr>
        <p:xfrm>
          <a:off x="3257551" y="1929088"/>
          <a:ext cx="2628900" cy="2097696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7696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Uzupełnienie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listy podstawowych punktów adresowych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Obraz 11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70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8"/>
          <p:cNvSpPr txBox="1">
            <a:spLocks/>
          </p:cNvSpPr>
          <p:nvPr/>
        </p:nvSpPr>
        <p:spPr>
          <a:xfrm>
            <a:off x="0" y="1544180"/>
            <a:ext cx="9144000" cy="4515920"/>
          </a:xfrm>
          <a:prstGeom prst="rect">
            <a:avLst/>
          </a:prstGeom>
          <a:noFill/>
        </p:spPr>
        <p:txBody>
          <a:bodyPr vert="horz" lIns="180000" tIns="180000" rIns="180000" bIns="18000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000" b="0" i="0" kern="1200" baseline="0" dirty="0">
                <a:solidFill>
                  <a:srgbClr val="31418D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/>
            <a:endParaRPr lang="pl-PL" dirty="0"/>
          </a:p>
          <a:p>
            <a:pPr algn="ctr">
              <a:lnSpc>
                <a:spcPct val="100000"/>
              </a:lnSpc>
            </a:pPr>
            <a:r>
              <a:rPr lang="pl-PL" dirty="0"/>
              <a:t>Przykłady pomijania </a:t>
            </a:r>
            <a:br>
              <a:rPr lang="pl-PL" dirty="0"/>
            </a:br>
            <a:r>
              <a:rPr lang="pl-PL" dirty="0"/>
              <a:t>punktów adresowych </a:t>
            </a:r>
            <a:br>
              <a:rPr lang="pl-PL" dirty="0"/>
            </a:br>
            <a:r>
              <a:rPr lang="pl-PL" dirty="0"/>
              <a:t>przez Beneficjentów POPC</a:t>
            </a:r>
          </a:p>
        </p:txBody>
      </p:sp>
      <p:pic>
        <p:nvPicPr>
          <p:cNvPr id="3" name="Obraz 2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564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1" y="1926685"/>
            <a:ext cx="5901425" cy="419621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Ostrowy Tuszowskie 206 </a:t>
            </a:r>
            <a:br>
              <a:rPr lang="pl-PL" dirty="0"/>
            </a:br>
            <a:r>
              <a:rPr lang="pl-PL" dirty="0"/>
              <a:t>(Foce 206 – część wsi Ostrowy Tuszowskie)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112168"/>
              </p:ext>
            </p:extLst>
          </p:nvPr>
        </p:nvGraphicFramePr>
        <p:xfrm>
          <a:off x="527051" y="1926686"/>
          <a:ext cx="2266949" cy="4195473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26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4883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brak adresu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bazie PRG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200">
                <a:tc>
                  <a:txBody>
                    <a:bodyPr/>
                    <a:lstStyle/>
                    <a:p>
                      <a:pPr algn="ctr"/>
                      <a:r>
                        <a:rPr lang="pl-PL" sz="1200" b="0" dirty="0">
                          <a:solidFill>
                            <a:schemeClr val="bg1"/>
                          </a:solidFill>
                        </a:rPr>
                        <a:t>* W PRG</a:t>
                      </a:r>
                      <a:r>
                        <a:rPr lang="pl-PL" sz="12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200" b="0" dirty="0">
                          <a:solidFill>
                            <a:schemeClr val="bg1"/>
                          </a:solidFill>
                        </a:rPr>
                        <a:t>sąsiednie adresy jako </a:t>
                      </a:r>
                      <a:br>
                        <a:rPr lang="pl-PL" sz="12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200" b="0" dirty="0">
                          <a:solidFill>
                            <a:schemeClr val="bg1"/>
                          </a:solidFill>
                        </a:rPr>
                        <a:t>Ostrowy Tuszowskie. </a:t>
                      </a:r>
                      <a:br>
                        <a:rPr lang="pl-PL" sz="12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200" b="0" dirty="0">
                          <a:solidFill>
                            <a:schemeClr val="bg1"/>
                          </a:solidFill>
                        </a:rPr>
                        <a:t>Adres pod nr 206 był w NOBC jako Foce. </a:t>
                      </a:r>
                      <a:br>
                        <a:rPr lang="pl-PL" sz="12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200" b="0" dirty="0">
                          <a:solidFill>
                            <a:schemeClr val="bg1"/>
                          </a:solidFill>
                        </a:rPr>
                        <a:t>Sąsiednie</a:t>
                      </a:r>
                      <a:r>
                        <a:rPr lang="pl-PL" sz="1200" b="0" baseline="0" dirty="0">
                          <a:solidFill>
                            <a:schemeClr val="bg1"/>
                          </a:solidFill>
                        </a:rPr>
                        <a:t> adresy wyznaczono </a:t>
                      </a:r>
                      <a:br>
                        <a:rPr lang="pl-PL" sz="12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200" b="0" baseline="0" dirty="0">
                          <a:solidFill>
                            <a:schemeClr val="bg1"/>
                          </a:solidFill>
                        </a:rPr>
                        <a:t>w POPC jako Foce.</a:t>
                      </a:r>
                      <a:endParaRPr lang="pl-PL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  <a:tr h="155739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adres pominięty przez Beneficjenta pomimo podłączania wszystkich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sąsiednich budynków</a:t>
                      </a:r>
                      <a:endParaRPr lang="pl-PL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750527"/>
                  </a:ext>
                </a:extLst>
              </a:tr>
            </a:tbl>
          </a:graphicData>
        </a:graphic>
      </p:graphicFrame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/>
          <a:srcRect l="-1" r="18916"/>
          <a:stretch/>
        </p:blipFill>
        <p:spPr>
          <a:xfrm>
            <a:off x="5290663" y="1925939"/>
            <a:ext cx="3396137" cy="4196220"/>
          </a:xfrm>
          <a:prstGeom prst="rect">
            <a:avLst/>
          </a:prstGeom>
        </p:spPr>
      </p:pic>
      <p:sp>
        <p:nvSpPr>
          <p:cNvPr id="5" name="Owal 4"/>
          <p:cNvSpPr/>
          <p:nvPr/>
        </p:nvSpPr>
        <p:spPr>
          <a:xfrm>
            <a:off x="6408084" y="3402739"/>
            <a:ext cx="325120" cy="314960"/>
          </a:xfrm>
          <a:prstGeom prst="ellipse">
            <a:avLst/>
          </a:prstGeom>
          <a:noFill/>
          <a:ln w="57150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648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264" y="1926686"/>
            <a:ext cx="5737355" cy="4195392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Bieniewice</a:t>
            </a:r>
            <a:br>
              <a:rPr lang="pl-PL" dirty="0"/>
            </a:br>
            <a:r>
              <a:rPr lang="pl-PL" dirty="0"/>
              <a:t>ul. Błońska 48F 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44279"/>
              </p:ext>
            </p:extLst>
          </p:nvPr>
        </p:nvGraphicFramePr>
        <p:xfrm>
          <a:off x="527051" y="1926686"/>
          <a:ext cx="2266949" cy="419539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26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8848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brak adresu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bazie NOBC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6544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adres pominięty przez Beneficjenta pomimo podłączania wszystkich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sąsiednich budynków</a:t>
                      </a:r>
                      <a:endParaRPr lang="pl-PL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</a:tbl>
          </a:graphicData>
        </a:graphic>
      </p:graphicFrame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3"/>
          <a:srcRect t="543"/>
          <a:stretch/>
        </p:blipFill>
        <p:spPr>
          <a:xfrm>
            <a:off x="5585632" y="1925618"/>
            <a:ext cx="2977012" cy="4196460"/>
          </a:xfrm>
          <a:prstGeom prst="rect">
            <a:avLst/>
          </a:prstGeom>
        </p:spPr>
      </p:pic>
      <p:sp>
        <p:nvSpPr>
          <p:cNvPr id="12" name="Owal 11"/>
          <p:cNvSpPr/>
          <p:nvPr/>
        </p:nvSpPr>
        <p:spPr>
          <a:xfrm>
            <a:off x="7007225" y="2713912"/>
            <a:ext cx="387542" cy="362774"/>
          </a:xfrm>
          <a:prstGeom prst="ellipse">
            <a:avLst/>
          </a:prstGeom>
          <a:noFill/>
          <a:ln w="57150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91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/>
          <a:srcRect r="4785"/>
          <a:stretch/>
        </p:blipFill>
        <p:spPr>
          <a:xfrm>
            <a:off x="3322322" y="1926687"/>
            <a:ext cx="5321346" cy="3759716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Koruszka</a:t>
            </a:r>
            <a:r>
              <a:rPr lang="pl-PL" dirty="0"/>
              <a:t> 4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028184"/>
              </p:ext>
            </p:extLst>
          </p:nvPr>
        </p:nvGraphicFramePr>
        <p:xfrm>
          <a:off x="496571" y="1926686"/>
          <a:ext cx="2825749" cy="3762025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825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2125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czarna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plama NGA (przed </a:t>
                      </a:r>
                      <a:br>
                        <a:rPr lang="pl-PL" sz="1600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II konkursem Operator wykazał </a:t>
                      </a:r>
                      <a:r>
                        <a:rPr lang="pl-PL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VDSL </a:t>
                      </a:r>
                      <a:br>
                        <a:rPr lang="pl-PL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przepustowości 80 </a:t>
                      </a:r>
                      <a:r>
                        <a:rPr lang="pl-PL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Mb</a:t>
                      </a:r>
                      <a:r>
                        <a:rPr lang="pl-PL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/s)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442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od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2017 Operator </a:t>
                      </a:r>
                      <a:br>
                        <a:rPr lang="pl-PL" sz="1600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wykazuje tam jednak </a:t>
                      </a:r>
                      <a:br>
                        <a:rPr lang="pl-PL" sz="1600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przepustowość 10 </a:t>
                      </a:r>
                      <a:r>
                        <a:rPr lang="pl-PL" sz="1600" b="1" baseline="0" dirty="0" err="1">
                          <a:solidFill>
                            <a:schemeClr val="bg1"/>
                          </a:solidFill>
                        </a:rPr>
                        <a:t>Mb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/s</a:t>
                      </a:r>
                      <a:endParaRPr lang="pl-PL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  <a:tr h="1578187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Sąsiednie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punkty adresowe mają dostęp do Internetu szerokopasmowego </a:t>
                      </a:r>
                      <a:br>
                        <a:rPr lang="pl-PL" sz="1600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od Operatora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440020"/>
                  </a:ext>
                </a:extLst>
              </a:tr>
            </a:tbl>
          </a:graphicData>
        </a:graphic>
      </p:graphicFrame>
      <p:sp>
        <p:nvSpPr>
          <p:cNvPr id="5" name="Owal 4"/>
          <p:cNvSpPr/>
          <p:nvPr/>
        </p:nvSpPr>
        <p:spPr>
          <a:xfrm>
            <a:off x="7274560" y="3378200"/>
            <a:ext cx="325120" cy="314960"/>
          </a:xfrm>
          <a:prstGeom prst="ellipse">
            <a:avLst/>
          </a:prstGeom>
          <a:noFill/>
          <a:ln w="57150">
            <a:solidFill>
              <a:srgbClr val="47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317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Wysoka 177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7451"/>
              </p:ext>
            </p:extLst>
          </p:nvPr>
        </p:nvGraphicFramePr>
        <p:xfrm>
          <a:off x="527051" y="1926686"/>
          <a:ext cx="2266949" cy="37620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26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brak adresu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bazie PRG i NOBC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2016 r.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punkt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adresowy wyznaczony </a:t>
                      </a:r>
                      <a:br>
                        <a:rPr lang="pl-PL" sz="16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w puli </a:t>
                      </a:r>
                      <a:br>
                        <a:rPr lang="pl-PL" sz="16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punktów dodatkowych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  <a:tr h="1458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adres pominięty przez Beneficjenta pomimo podłączania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sąsiednich budynków</a:t>
                      </a:r>
                      <a:endParaRPr lang="pl-PL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433935"/>
                  </a:ext>
                </a:extLst>
              </a:tr>
            </a:tbl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926686"/>
            <a:ext cx="5826344" cy="3729423"/>
          </a:xfrm>
          <a:prstGeom prst="rect">
            <a:avLst/>
          </a:prstGeom>
        </p:spPr>
      </p:pic>
      <p:sp>
        <p:nvSpPr>
          <p:cNvPr id="8" name="Owal 7"/>
          <p:cNvSpPr/>
          <p:nvPr/>
        </p:nvSpPr>
        <p:spPr>
          <a:xfrm>
            <a:off x="7518017" y="4495416"/>
            <a:ext cx="325120" cy="314960"/>
          </a:xfrm>
          <a:prstGeom prst="ellipse">
            <a:avLst/>
          </a:prstGeom>
          <a:noFill/>
          <a:ln w="57150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C:\Users\JULITA~1\AppData\Local\Temp\FE_POPC_poziom_pl-1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7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Kliniska Wielkie</a:t>
            </a:r>
            <a:br>
              <a:rPr lang="pl-PL" dirty="0"/>
            </a:br>
            <a:r>
              <a:rPr lang="pl-PL" dirty="0"/>
              <a:t>ul. Piękna 16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981557"/>
              </p:ext>
            </p:extLst>
          </p:nvPr>
        </p:nvGraphicFramePr>
        <p:xfrm>
          <a:off x="527051" y="1926686"/>
          <a:ext cx="2266949" cy="42228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26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brak adresu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bazie NOBC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2016 r.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punkt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adresowy wyznaczony </a:t>
                      </a:r>
                      <a:br>
                        <a:rPr lang="pl-PL" sz="16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w puli </a:t>
                      </a:r>
                      <a:br>
                        <a:rPr lang="pl-PL" sz="16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punktów dodatkowych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  <a:tr h="17028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adres pominięty przez Beneficjenta pomimo podłączania wszystkich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sąsiednich budynków</a:t>
                      </a:r>
                      <a:endParaRPr lang="pl-PL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433935"/>
                  </a:ext>
                </a:extLst>
              </a:tr>
            </a:tbl>
          </a:graphicData>
        </a:graphic>
      </p:graphicFrame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926686"/>
            <a:ext cx="5826344" cy="422025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/>
          <a:srcRect l="45288" t="543" r="13133"/>
          <a:stretch/>
        </p:blipFill>
        <p:spPr>
          <a:xfrm>
            <a:off x="5822510" y="1932318"/>
            <a:ext cx="2795279" cy="4217168"/>
          </a:xfrm>
          <a:prstGeom prst="rect">
            <a:avLst/>
          </a:prstGeom>
        </p:spPr>
      </p:pic>
      <p:sp>
        <p:nvSpPr>
          <p:cNvPr id="11" name="Owal 10"/>
          <p:cNvSpPr/>
          <p:nvPr/>
        </p:nvSpPr>
        <p:spPr>
          <a:xfrm>
            <a:off x="7269193" y="3579964"/>
            <a:ext cx="477328" cy="484488"/>
          </a:xfrm>
          <a:prstGeom prst="ellipse">
            <a:avLst/>
          </a:prstGeom>
          <a:noFill/>
          <a:ln w="57150">
            <a:solidFill>
              <a:srgbClr val="C7D5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131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b="4051"/>
          <a:stretch/>
        </p:blipFill>
        <p:spPr>
          <a:xfrm>
            <a:off x="2173045" y="1926686"/>
            <a:ext cx="6550127" cy="316289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Gogolewo 24</a:t>
            </a:r>
          </a:p>
        </p:txBody>
      </p:sp>
      <p:graphicFrame>
        <p:nvGraphicFramePr>
          <p:cNvPr id="6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927245"/>
              </p:ext>
            </p:extLst>
          </p:nvPr>
        </p:nvGraphicFramePr>
        <p:xfrm>
          <a:off x="496572" y="1926686"/>
          <a:ext cx="1676473" cy="399002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1676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9002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czarna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plama NGA </a:t>
                      </a:r>
                      <a:br>
                        <a:rPr lang="pl-PL" sz="1600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(w wschodniej części wsi Operator wykazał 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przepustowość 40 </a:t>
                      </a:r>
                      <a:r>
                        <a:rPr lang="pl-PL" sz="1600" b="1" baseline="0" dirty="0" err="1">
                          <a:solidFill>
                            <a:schemeClr val="bg1"/>
                          </a:solidFill>
                        </a:rPr>
                        <a:t>Mb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/s</a:t>
                      </a:r>
                      <a:r>
                        <a:rPr lang="pl-PL" sz="16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pl-PL" sz="16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bliżej węzła </a:t>
                      </a:r>
                      <a:br>
                        <a:rPr lang="pl-PL" sz="1600" b="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 sąsiedniej wsi Dalewo)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wal 4"/>
          <p:cNvSpPr/>
          <p:nvPr/>
        </p:nvSpPr>
        <p:spPr>
          <a:xfrm>
            <a:off x="7334945" y="2955505"/>
            <a:ext cx="325120" cy="314960"/>
          </a:xfrm>
          <a:prstGeom prst="ellipse">
            <a:avLst/>
          </a:prstGeom>
          <a:noFill/>
          <a:ln w="57150">
            <a:solidFill>
              <a:srgbClr val="476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492229"/>
              </p:ext>
            </p:extLst>
          </p:nvPr>
        </p:nvGraphicFramePr>
        <p:xfrm>
          <a:off x="2173043" y="5064681"/>
          <a:ext cx="6550128" cy="852025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3275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5064">
                  <a:extLst>
                    <a:ext uri="{9D8B030D-6E8A-4147-A177-3AD203B41FA5}">
                      <a16:colId xmlns:a16="http://schemas.microsoft.com/office/drawing/2014/main" val="2296489385"/>
                    </a:ext>
                  </a:extLst>
                </a:gridCol>
              </a:tblGrid>
              <a:tr h="852025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chemeClr val="bg1"/>
                          </a:solidFill>
                        </a:rPr>
                        <a:t>biała</a:t>
                      </a:r>
                      <a:r>
                        <a:rPr lang="pl-PL" sz="1400" b="1" baseline="0" dirty="0">
                          <a:solidFill>
                            <a:schemeClr val="bg1"/>
                          </a:solidFill>
                        </a:rPr>
                        <a:t> plama NGA </a:t>
                      </a:r>
                      <a:br>
                        <a:rPr lang="pl-PL" sz="14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400" b="0" baseline="0" dirty="0">
                          <a:solidFill>
                            <a:schemeClr val="bg1"/>
                          </a:solidFill>
                        </a:rPr>
                        <a:t>(w zachodniej części wsi Operator wykazał przepustowość </a:t>
                      </a:r>
                      <a:r>
                        <a:rPr lang="pl-PL" sz="1400" b="1" baseline="0" dirty="0">
                          <a:solidFill>
                            <a:schemeClr val="bg1"/>
                          </a:solidFill>
                        </a:rPr>
                        <a:t>20 </a:t>
                      </a:r>
                      <a:r>
                        <a:rPr lang="pl-PL" sz="1400" b="1" baseline="0" dirty="0" err="1">
                          <a:solidFill>
                            <a:schemeClr val="bg1"/>
                          </a:solidFill>
                        </a:rPr>
                        <a:t>Mb</a:t>
                      </a:r>
                      <a:r>
                        <a:rPr lang="pl-PL" sz="1400" b="1" baseline="0" dirty="0">
                          <a:solidFill>
                            <a:schemeClr val="bg1"/>
                          </a:solidFill>
                        </a:rPr>
                        <a:t>/s</a:t>
                      </a:r>
                      <a:r>
                        <a:rPr lang="pl-PL" sz="1400" b="0" baseline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pl-PL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dirty="0">
                          <a:solidFill>
                            <a:schemeClr val="bg1"/>
                          </a:solidFill>
                        </a:rPr>
                        <a:t>Stan</a:t>
                      </a:r>
                      <a:r>
                        <a:rPr lang="pl-PL" sz="1400" b="0" baseline="0" dirty="0">
                          <a:solidFill>
                            <a:schemeClr val="bg1"/>
                          </a:solidFill>
                        </a:rPr>
                        <a:t> faktyczny – Operator może </a:t>
                      </a:r>
                      <a:br>
                        <a:rPr lang="pl-PL" sz="14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400" b="0" baseline="0" dirty="0">
                          <a:solidFill>
                            <a:schemeClr val="bg1"/>
                          </a:solidFill>
                        </a:rPr>
                        <a:t>wszędzie świadczyć tylko</a:t>
                      </a:r>
                      <a:br>
                        <a:rPr lang="pl-PL" sz="1400" b="0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400" b="1" baseline="0" dirty="0">
                          <a:solidFill>
                            <a:schemeClr val="bg1"/>
                          </a:solidFill>
                        </a:rPr>
                        <a:t>usługę o przepustowości 20 </a:t>
                      </a:r>
                      <a:r>
                        <a:rPr lang="pl-PL" sz="1400" b="1" baseline="0" dirty="0" err="1">
                          <a:solidFill>
                            <a:schemeClr val="bg1"/>
                          </a:solidFill>
                        </a:rPr>
                        <a:t>Mb</a:t>
                      </a:r>
                      <a:r>
                        <a:rPr lang="pl-PL" sz="1400" b="1" baseline="0" dirty="0">
                          <a:solidFill>
                            <a:schemeClr val="bg1"/>
                          </a:solidFill>
                        </a:rPr>
                        <a:t>/s</a:t>
                      </a:r>
                      <a:endParaRPr lang="pl-PL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108000" marR="108000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68398"/>
                  </a:ext>
                </a:extLst>
              </a:tr>
            </a:tbl>
          </a:graphicData>
        </a:graphic>
      </p:graphicFrame>
      <p:cxnSp>
        <p:nvCxnSpPr>
          <p:cNvPr id="11" name="Łącznik prosty 10"/>
          <p:cNvCxnSpPr/>
          <p:nvPr/>
        </p:nvCxnSpPr>
        <p:spPr>
          <a:xfrm>
            <a:off x="6659592" y="2061713"/>
            <a:ext cx="25880" cy="2872596"/>
          </a:xfrm>
          <a:prstGeom prst="line">
            <a:avLst/>
          </a:prstGeom>
          <a:ln w="38100">
            <a:solidFill>
              <a:srgbClr val="4A4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7013669" y="1954203"/>
            <a:ext cx="13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A4A49"/>
                </a:solidFill>
              </a:rPr>
              <a:t>40 </a:t>
            </a:r>
            <a:r>
              <a:rPr lang="pl-PL" b="1" dirty="0" err="1">
                <a:solidFill>
                  <a:srgbClr val="4A4A49"/>
                </a:solidFill>
              </a:rPr>
              <a:t>Mb</a:t>
            </a:r>
            <a:r>
              <a:rPr lang="pl-PL" b="1" dirty="0">
                <a:solidFill>
                  <a:srgbClr val="4A4A49"/>
                </a:solidFill>
              </a:rPr>
              <a:t>/s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950089" y="1964587"/>
            <a:ext cx="13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A4A49"/>
                </a:solidFill>
              </a:rPr>
              <a:t>20 </a:t>
            </a:r>
            <a:r>
              <a:rPr lang="pl-PL" b="1" dirty="0" err="1">
                <a:solidFill>
                  <a:srgbClr val="4A4A49"/>
                </a:solidFill>
              </a:rPr>
              <a:t>Mb</a:t>
            </a:r>
            <a:r>
              <a:rPr lang="pl-PL" b="1" dirty="0">
                <a:solidFill>
                  <a:srgbClr val="4A4A49"/>
                </a:solidFill>
              </a:rPr>
              <a:t>/s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275" y="1866304"/>
            <a:ext cx="563580" cy="563580"/>
          </a:xfrm>
          <a:prstGeom prst="rect">
            <a:avLst/>
          </a:prstGeom>
        </p:spPr>
      </p:pic>
      <p:sp>
        <p:nvSpPr>
          <p:cNvPr id="16" name="pole tekstowe 15"/>
          <p:cNvSpPr txBox="1"/>
          <p:nvPr/>
        </p:nvSpPr>
        <p:spPr>
          <a:xfrm>
            <a:off x="7378275" y="2333919"/>
            <a:ext cx="13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A4A49"/>
                </a:solidFill>
              </a:rPr>
              <a:t>20 </a:t>
            </a:r>
            <a:r>
              <a:rPr lang="pl-PL" b="1" dirty="0" err="1">
                <a:solidFill>
                  <a:srgbClr val="4A4A49"/>
                </a:solidFill>
              </a:rPr>
              <a:t>Mb</a:t>
            </a:r>
            <a:r>
              <a:rPr lang="pl-PL" b="1" dirty="0">
                <a:solidFill>
                  <a:srgbClr val="4A4A49"/>
                </a:solidFill>
              </a:rPr>
              <a:t>/s</a:t>
            </a:r>
          </a:p>
        </p:txBody>
      </p:sp>
      <p:pic>
        <p:nvPicPr>
          <p:cNvPr id="14" name="Obraz 13" descr="C:\Users\JULITA~1\AppData\Local\Temp\FE_POPC_poziom_pl-1_rg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49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Zgłaszanie popytu</a:t>
            </a:r>
          </a:p>
        </p:txBody>
      </p:sp>
      <p:pic>
        <p:nvPicPr>
          <p:cNvPr id="10" name="Symbol zastępczy zawartości 2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694" y="1841594"/>
            <a:ext cx="5830612" cy="5174668"/>
          </a:xfrm>
        </p:spPr>
      </p:pic>
      <p:sp>
        <p:nvSpPr>
          <p:cNvPr id="11" name="Symbol zastępczy zawartości 2"/>
          <p:cNvSpPr txBox="1">
            <a:spLocks/>
          </p:cNvSpPr>
          <p:nvPr/>
        </p:nvSpPr>
        <p:spPr>
          <a:xfrm>
            <a:off x="2052726" y="2154116"/>
            <a:ext cx="4989912" cy="2992400"/>
          </a:xfrm>
          <a:prstGeom prst="rect">
            <a:avLst/>
          </a:prstGeom>
        </p:spPr>
        <p:txBody>
          <a:bodyPr vert="horz" lIns="0" tIns="180000" rIns="180000" bIns="180000" rtlCol="0" anchor="ctr" anchorCtr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200" kern="1200">
                <a:solidFill>
                  <a:srgbClr val="4A4A49"/>
                </a:solidFill>
                <a:latin typeface="+mn-lt"/>
                <a:ea typeface="Helvetica" charset="0"/>
                <a:cs typeface="Helvetica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400" kern="120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100" kern="120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100" kern="120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100" kern="120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	Miejsce na grafikę lub zrzut ekranu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/>
          <a:srcRect l="-1" r="730"/>
          <a:stretch/>
        </p:blipFill>
        <p:spPr>
          <a:xfrm>
            <a:off x="2029865" y="2154116"/>
            <a:ext cx="5056735" cy="2992400"/>
          </a:xfrm>
          <a:prstGeom prst="rect">
            <a:avLst/>
          </a:prstGeom>
        </p:spPr>
      </p:pic>
      <p:sp>
        <p:nvSpPr>
          <p:cNvPr id="9" name="Strzałka w górę 8"/>
          <p:cNvSpPr/>
          <p:nvPr/>
        </p:nvSpPr>
        <p:spPr>
          <a:xfrm rot="20868666">
            <a:off x="6377061" y="2396486"/>
            <a:ext cx="443718" cy="54102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626" y="2154116"/>
            <a:ext cx="5094834" cy="3004458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3"/>
          <a:srcRect l="-1" r="730"/>
          <a:stretch/>
        </p:blipFill>
        <p:spPr>
          <a:xfrm>
            <a:off x="2029865" y="2161736"/>
            <a:ext cx="5056735" cy="2992400"/>
          </a:xfrm>
          <a:prstGeom prst="rect">
            <a:avLst/>
          </a:prstGeom>
        </p:spPr>
      </p:pic>
      <p:sp>
        <p:nvSpPr>
          <p:cNvPr id="15" name="Strzałka w górę 14"/>
          <p:cNvSpPr/>
          <p:nvPr/>
        </p:nvSpPr>
        <p:spPr>
          <a:xfrm rot="20868666">
            <a:off x="5933343" y="2404107"/>
            <a:ext cx="443718" cy="54102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626" y="2154452"/>
            <a:ext cx="5099455" cy="2992064"/>
          </a:xfrm>
          <a:prstGeom prst="rect">
            <a:avLst/>
          </a:prstGeom>
        </p:spPr>
      </p:pic>
      <p:sp>
        <p:nvSpPr>
          <p:cNvPr id="16" name="Strzałka w górę 15"/>
          <p:cNvSpPr/>
          <p:nvPr/>
        </p:nvSpPr>
        <p:spPr>
          <a:xfrm rot="20868666">
            <a:off x="6372440" y="2502150"/>
            <a:ext cx="443718" cy="54102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075" y="2161735"/>
            <a:ext cx="5103005" cy="2991417"/>
          </a:xfrm>
          <a:prstGeom prst="rect">
            <a:avLst/>
          </a:prstGeom>
        </p:spPr>
      </p:pic>
      <p:sp>
        <p:nvSpPr>
          <p:cNvPr id="18" name="Strzałka w górę 17"/>
          <p:cNvSpPr/>
          <p:nvPr/>
        </p:nvSpPr>
        <p:spPr>
          <a:xfrm rot="20868666">
            <a:off x="4076169" y="3847164"/>
            <a:ext cx="443718" cy="54102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 rotWithShape="1">
          <a:blip r:embed="rId7"/>
          <a:srcRect r="5739" b="20931"/>
          <a:stretch/>
        </p:blipFill>
        <p:spPr>
          <a:xfrm>
            <a:off x="428589" y="3290773"/>
            <a:ext cx="8357271" cy="1209661"/>
          </a:xfrm>
          <a:prstGeom prst="rect">
            <a:avLst/>
          </a:prstGeom>
        </p:spPr>
      </p:pic>
      <p:pic>
        <p:nvPicPr>
          <p:cNvPr id="20" name="Obraz 19" descr="C:\Users\JULITA~1\AppData\Local\Temp\FE_POPC_poziom_pl-1_rgb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072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Liczba zgłoszeń popytu w latach 2018-2020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1215247" y="1917469"/>
            <a:ext cx="3464785" cy="506554"/>
          </a:xfrm>
        </p:spPr>
        <p:txBody>
          <a:bodyPr>
            <a:noAutofit/>
          </a:bodyPr>
          <a:lstStyle/>
          <a:p>
            <a:pPr algn="ctr"/>
            <a:r>
              <a:rPr lang="pl-PL" sz="1800" dirty="0"/>
              <a:t>łącznie 14 829 zgłoszeń</a:t>
            </a:r>
          </a:p>
        </p:txBody>
      </p:sp>
      <p:graphicFrame>
        <p:nvGraphicFramePr>
          <p:cNvPr id="5" name="Symbol zastępczy zawartości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326133"/>
              </p:ext>
            </p:extLst>
          </p:nvPr>
        </p:nvGraphicFramePr>
        <p:xfrm>
          <a:off x="628650" y="2424023"/>
          <a:ext cx="7886701" cy="3631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 6" descr="C:\Users\JULITA~1\AppData\Local\Temp\FE_POPC_poziom_pl-1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066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8"/>
          <p:cNvSpPr txBox="1">
            <a:spLocks/>
          </p:cNvSpPr>
          <p:nvPr/>
        </p:nvSpPr>
        <p:spPr>
          <a:xfrm>
            <a:off x="0" y="1544180"/>
            <a:ext cx="9144000" cy="4515920"/>
          </a:xfrm>
          <a:prstGeom prst="rect">
            <a:avLst/>
          </a:prstGeom>
          <a:noFill/>
        </p:spPr>
        <p:txBody>
          <a:bodyPr vert="horz" lIns="180000" tIns="180000" rIns="180000" bIns="18000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000" b="0" i="0" kern="1200" baseline="0" dirty="0">
                <a:solidFill>
                  <a:srgbClr val="31418D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/>
            <a:endParaRPr lang="pl-PL" dirty="0"/>
          </a:p>
          <a:p>
            <a:pPr algn="ctr">
              <a:lnSpc>
                <a:spcPct val="100000"/>
              </a:lnSpc>
            </a:pPr>
            <a:r>
              <a:rPr lang="pl-PL" dirty="0"/>
              <a:t>Rekomendacje umożliwiające zmniejszenie obszarów białych plam, </a:t>
            </a:r>
            <a:br>
              <a:rPr lang="pl-PL" dirty="0"/>
            </a:br>
            <a:r>
              <a:rPr lang="pl-PL" dirty="0"/>
              <a:t>przy zachowaniu wymogów </a:t>
            </a:r>
            <a:br>
              <a:rPr lang="pl-PL" dirty="0"/>
            </a:br>
            <a:r>
              <a:rPr lang="pl-PL" dirty="0"/>
              <a:t>w zakresie otwartości sieci</a:t>
            </a:r>
          </a:p>
        </p:txBody>
      </p:sp>
      <p:pic>
        <p:nvPicPr>
          <p:cNvPr id="3" name="Obraz 2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2472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1" y="889525"/>
            <a:ext cx="7886700" cy="844318"/>
          </a:xfrm>
        </p:spPr>
        <p:txBody>
          <a:bodyPr/>
          <a:lstStyle/>
          <a:p>
            <a:r>
              <a:rPr lang="pl-PL" dirty="0"/>
              <a:t>Powody i cele</a:t>
            </a:r>
          </a:p>
        </p:txBody>
      </p:sp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73647"/>
              </p:ext>
            </p:extLst>
          </p:nvPr>
        </p:nvGraphicFramePr>
        <p:xfrm>
          <a:off x="10876547" y="1273919"/>
          <a:ext cx="2998269" cy="1168631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998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8631">
                <a:tc>
                  <a:txBody>
                    <a:bodyPr/>
                    <a:lstStyle/>
                    <a:p>
                      <a:pPr marL="285750" indent="-285750" algn="l">
                        <a:buSzPct val="110000"/>
                        <a:buFontTx/>
                        <a:buBlip>
                          <a:blip r:embed="rId2"/>
                        </a:buBlip>
                      </a:pPr>
                      <a:endParaRPr lang="en-US" sz="1800" b="0" dirty="0">
                        <a:solidFill>
                          <a:srgbClr val="4A4A49"/>
                        </a:solidFill>
                      </a:endParaRPr>
                    </a:p>
                  </a:txBody>
                  <a:tcPr marL="162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68242"/>
              </p:ext>
            </p:extLst>
          </p:nvPr>
        </p:nvGraphicFramePr>
        <p:xfrm>
          <a:off x="11069053" y="3447343"/>
          <a:ext cx="3137234" cy="1168631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3137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8631">
                <a:tc>
                  <a:txBody>
                    <a:bodyPr/>
                    <a:lstStyle/>
                    <a:p>
                      <a:pPr marL="285750" indent="-285750" algn="l">
                        <a:buSzPct val="110000"/>
                        <a:buFontTx/>
                        <a:buBlip>
                          <a:blip r:embed="rId2"/>
                        </a:buBlip>
                      </a:pPr>
                      <a:endParaRPr lang="en-US" sz="1800" b="0" dirty="0">
                        <a:solidFill>
                          <a:srgbClr val="4A4A49"/>
                        </a:solidFill>
                      </a:endParaRPr>
                    </a:p>
                  </a:txBody>
                  <a:tcPr marL="162000" marR="360000" marT="125999" marB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079266"/>
              </p:ext>
            </p:extLst>
          </p:nvPr>
        </p:nvGraphicFramePr>
        <p:xfrm>
          <a:off x="628651" y="1926686"/>
          <a:ext cx="2198770" cy="39029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19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2900">
                <a:tc>
                  <a:txBody>
                    <a:bodyPr/>
                    <a:lstStyle/>
                    <a:p>
                      <a:pPr algn="l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Na obszarach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realizowanych projektów znajdują się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białe gospodarstwa domowe 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nie objęte zakresem projektów.</a:t>
                      </a: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968926"/>
              </p:ext>
            </p:extLst>
          </p:nvPr>
        </p:nvGraphicFramePr>
        <p:xfrm>
          <a:off x="5269832" y="1928657"/>
          <a:ext cx="3245519" cy="39029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3245519">
                  <a:extLst>
                    <a:ext uri="{9D8B030D-6E8A-4147-A177-3AD203B41FA5}">
                      <a16:colId xmlns:a16="http://schemas.microsoft.com/office/drawing/2014/main" val="2666631194"/>
                    </a:ext>
                  </a:extLst>
                </a:gridCol>
              </a:tblGrid>
              <a:tr h="756356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Cele:</a:t>
                      </a: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90974"/>
                  </a:ext>
                </a:extLst>
              </a:tr>
              <a:tr h="1048848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zwiększenie 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efektywności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wybudowanych sieci</a:t>
                      </a: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30097"/>
                  </a:ext>
                </a:extLst>
              </a:tr>
              <a:tr h="2097696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wzmocnienie celu działania 1.1. POPC 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tj. 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eliminowanie różnic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dostępie do szerokopasmowego Internetu</a:t>
                      </a: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357433"/>
                  </a:ext>
                </a:extLst>
              </a:tr>
            </a:tbl>
          </a:graphicData>
        </a:graphic>
      </p:graphicFrame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211115"/>
              </p:ext>
            </p:extLst>
          </p:nvPr>
        </p:nvGraphicFramePr>
        <p:xfrm>
          <a:off x="2827421" y="1928657"/>
          <a:ext cx="2442411" cy="39029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442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2900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Gospodarstwa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te,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z uwagi na 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bliskość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otoczenia wybudowanych sieci szerokopasmowych,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przypadku konstruowania kolejnych interwencji,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nie znajdą uzasadnienia do otrzymania wsparcia publicznego. </a:t>
                      </a: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Obraz 8" descr="C:\Users\JULITA~1\AppData\Local\Temp\FE_POPC_poziom_pl-1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527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Rozwiązanie</a:t>
            </a:r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42322"/>
              </p:ext>
            </p:extLst>
          </p:nvPr>
        </p:nvGraphicFramePr>
        <p:xfrm>
          <a:off x="628651" y="1926686"/>
          <a:ext cx="2138612" cy="4195393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138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5393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Obowiązki Beneficjenta</a:t>
                      </a:r>
                      <a:endParaRPr lang="pl-PL" sz="1600" b="1" baseline="0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Char char="•"/>
                      </a:pP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zapewnienia nadmiarowości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dla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OK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Char char="•"/>
                      </a:pP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 opublikowania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oferty hurtowej zapewniającej dostęp do wszystkich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usług hurtowych</a:t>
                      </a:r>
                    </a:p>
                  </a:txBody>
                  <a:tcPr marL="72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46395"/>
              </p:ext>
            </p:extLst>
          </p:nvPr>
        </p:nvGraphicFramePr>
        <p:xfrm>
          <a:off x="2767263" y="3986520"/>
          <a:ext cx="2574758" cy="2137491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574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7491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możliwość</a:t>
                      </a:r>
                      <a:r>
                        <a:rPr lang="pl-PL" sz="1600" b="1" baseline="0" dirty="0">
                          <a:solidFill>
                            <a:schemeClr val="bg1"/>
                          </a:solidFill>
                        </a:rPr>
                        <a:t> skorzystania przez B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eneficjent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z nadmiarowości sieci, </a:t>
                      </a:r>
                      <a:br>
                        <a:rPr lang="pl-PL" sz="16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w sposób określony dla OK </a:t>
                      </a:r>
                    </a:p>
                  </a:txBody>
                  <a:tcPr marL="108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134254"/>
              </p:ext>
            </p:extLst>
          </p:nvPr>
        </p:nvGraphicFramePr>
        <p:xfrm>
          <a:off x="5342021" y="1928618"/>
          <a:ext cx="3125204" cy="205790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3125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7902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Skorzystanie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z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nadmiarowości,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nie zwalnia Beneficjenta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z obowiązku zachowania otwartości sieci oraz świadczenia usług hurtowych w najszerszym możliwym zakresie </a:t>
                      </a: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116321"/>
              </p:ext>
            </p:extLst>
          </p:nvPr>
        </p:nvGraphicFramePr>
        <p:xfrm>
          <a:off x="2767263" y="1928320"/>
          <a:ext cx="2574758" cy="205790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574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902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brak zgłoszenia OK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do skorzystania z usług hurtowych przez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1" dirty="0">
                          <a:solidFill>
                            <a:schemeClr val="bg1"/>
                          </a:solidFill>
                        </a:rPr>
                        <a:t>okres 6 miesięcy 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od opublikowania oferty hurtowej </a:t>
                      </a:r>
                    </a:p>
                  </a:txBody>
                  <a:tcPr marL="108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Strzałka w dół 2"/>
          <p:cNvSpPr/>
          <p:nvPr/>
        </p:nvSpPr>
        <p:spPr>
          <a:xfrm>
            <a:off x="3633537" y="3729793"/>
            <a:ext cx="902369" cy="782049"/>
          </a:xfrm>
          <a:prstGeom prst="downArrow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1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852671"/>
              </p:ext>
            </p:extLst>
          </p:nvPr>
        </p:nvGraphicFramePr>
        <p:xfrm>
          <a:off x="5342021" y="3986520"/>
          <a:ext cx="3125204" cy="2137491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3125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7491">
                <a:tc>
                  <a:txBody>
                    <a:bodyPr/>
                    <a:lstStyle/>
                    <a:p>
                      <a:pPr marL="360363" indent="0"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Informacja</a:t>
                      </a:r>
                      <a:r>
                        <a:rPr lang="pl-PL" sz="1600" b="0" baseline="0" dirty="0">
                          <a:solidFill>
                            <a:schemeClr val="bg1"/>
                          </a:solidFill>
                        </a:rPr>
                        <a:t> do CPPC</a:t>
                      </a:r>
                    </a:p>
                    <a:p>
                      <a:pPr marL="360363" indent="0" algn="ctr"/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wraz ze wskazaniem daty opublikowania oferty oraz oświadczeniem, że żaden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w wskazanym okresie OK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nie zwrócił się z wnioskiem </a:t>
                      </a:r>
                      <a:br>
                        <a:rPr lang="pl-PL" sz="16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600" b="0" dirty="0">
                          <a:solidFill>
                            <a:schemeClr val="bg1"/>
                          </a:solidFill>
                        </a:rPr>
                        <a:t>o udostępnienie sieci</a:t>
                      </a: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trzałka w dół 4"/>
          <p:cNvSpPr/>
          <p:nvPr/>
        </p:nvSpPr>
        <p:spPr>
          <a:xfrm rot="16200000">
            <a:off x="5119437" y="4622131"/>
            <a:ext cx="902369" cy="782049"/>
          </a:xfrm>
          <a:prstGeom prst="downArrow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ytuł 1"/>
          <p:cNvSpPr txBox="1">
            <a:spLocks/>
          </p:cNvSpPr>
          <p:nvPr/>
        </p:nvSpPr>
        <p:spPr>
          <a:xfrm>
            <a:off x="628650" y="891615"/>
            <a:ext cx="7886700" cy="844319"/>
          </a:xfrm>
          <a:prstGeom prst="rect">
            <a:avLst/>
          </a:prstGeom>
          <a:noFill/>
        </p:spPr>
        <p:txBody>
          <a:bodyPr vert="horz" lIns="0" tIns="180000" rIns="91440" bIns="18000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2400" b="1" i="0" kern="1200" baseline="0">
                <a:solidFill>
                  <a:srgbClr val="31418D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31418D"/>
                </a:solidFill>
                <a:effectLst/>
                <a:uLnTx/>
                <a:uFillTx/>
                <a:latin typeface="Calibri" charset="0"/>
                <a:cs typeface="Calibri" charset="0"/>
              </a:rPr>
              <a:t>Pytania i odpowiedzi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298800" y="2501834"/>
            <a:ext cx="8216550" cy="140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Pytania dotyczące przedstawionego materiału, proszę przesyłać na adres email:</a:t>
            </a:r>
          </a:p>
          <a:p>
            <a:pPr marL="185738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4A4A49"/>
                </a:solidFill>
                <a:effectLst/>
                <a:uLnTx/>
                <a:uFillTx/>
              </a:rPr>
              <a:t>					</a:t>
            </a:r>
          </a:p>
          <a:p>
            <a:pPr marL="185738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4A4A49"/>
              </a:solidFill>
              <a:effectLst/>
              <a:uLnTx/>
              <a:uFillTx/>
            </a:endParaRPr>
          </a:p>
          <a:p>
            <a:pPr marL="185738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4A4A49"/>
                </a:solidFill>
                <a:effectLst/>
                <a:uLnTx/>
                <a:uFillTx/>
              </a:rPr>
              <a:t>			sekretariat.dsa@uke.gov.pl</a:t>
            </a:r>
          </a:p>
        </p:txBody>
      </p:sp>
    </p:spTree>
    <p:extLst>
      <p:ext uri="{BB962C8B-B14F-4D97-AF65-F5344CB8AC3E}">
        <p14:creationId xmlns:p14="http://schemas.microsoft.com/office/powerpoint/2010/main" val="1379817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C:\Users\JULITA~1\AppData\Local\Temp\FE_POPC_poziom_pl-1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3150" y="6236280"/>
            <a:ext cx="42777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1973584"/>
      </p:ext>
    </p:extLst>
  </p:cSld>
  <p:clrMapOvr>
    <a:masterClrMapping/>
  </p:clrMapOvr>
</p:sld>
</file>

<file path=ppt/theme/theme1.xml><?xml version="1.0" encoding="utf-8"?>
<a:theme xmlns:a="http://schemas.openxmlformats.org/drawingml/2006/main" name="UKE">
  <a:themeElements>
    <a:clrScheme name="UKE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30418D"/>
      </a:accent1>
      <a:accent2>
        <a:srgbClr val="C7D540"/>
      </a:accent2>
      <a:accent3>
        <a:srgbClr val="494949"/>
      </a:accent3>
      <a:accent4>
        <a:srgbClr val="808080"/>
      </a:accent4>
      <a:accent5>
        <a:srgbClr val="6986C3"/>
      </a:accent5>
      <a:accent6>
        <a:srgbClr val="1A3069"/>
      </a:accent6>
      <a:hlink>
        <a:srgbClr val="5F5F5F"/>
      </a:hlink>
      <a:folHlink>
        <a:srgbClr val="91919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" id="{A7A40E43-D944-BD46-A227-3FFF8133BE1A}" vid="{A40116B2-3095-E44C-9D9F-472919645141}"/>
    </a:ext>
  </a:extLst>
</a:theme>
</file>

<file path=ppt/theme/theme2.xml><?xml version="1.0" encoding="utf-8"?>
<a:theme xmlns:a="http://schemas.openxmlformats.org/drawingml/2006/main" name="UKE z nazwą Departamentu">
  <a:themeElements>
    <a:clrScheme name="UKE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30418D"/>
      </a:accent1>
      <a:accent2>
        <a:srgbClr val="C7D540"/>
      </a:accent2>
      <a:accent3>
        <a:srgbClr val="494949"/>
      </a:accent3>
      <a:accent4>
        <a:srgbClr val="808080"/>
      </a:accent4>
      <a:accent5>
        <a:srgbClr val="6986C3"/>
      </a:accent5>
      <a:accent6>
        <a:srgbClr val="1A3069"/>
      </a:accent6>
      <a:hlink>
        <a:srgbClr val="5F5F5F"/>
      </a:hlink>
      <a:folHlink>
        <a:srgbClr val="91919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" id="{A7A40E43-D944-BD46-A227-3FFF8133BE1A}" vid="{A40116B2-3095-E44C-9D9F-472919645141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kala odcieni szarości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8087</TotalTime>
  <Words>973</Words>
  <Application>Microsoft Office PowerPoint</Application>
  <PresentationFormat>Pokaz na ekranie (4:3)</PresentationFormat>
  <Paragraphs>132</Paragraphs>
  <Slides>25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Regular</vt:lpstr>
      <vt:lpstr>Helvetica</vt:lpstr>
      <vt:lpstr>UKE</vt:lpstr>
      <vt:lpstr>UKE z nazwą Departamentu</vt:lpstr>
      <vt:lpstr>Białe plamy po POPC</vt:lpstr>
      <vt:lpstr>Prezentacja programu PowerPoint</vt:lpstr>
      <vt:lpstr>Opracowanie zbioru istniejących punktów adresowych  do POPC</vt:lpstr>
      <vt:lpstr>Wyznaczanie białych plam NGA</vt:lpstr>
      <vt:lpstr>Wyłączanie adresów ujętych w planach inwestycyjnych</vt:lpstr>
      <vt:lpstr>Wyłączanie adresów ujętych w sąsiedztwie czarnych plam</vt:lpstr>
      <vt:lpstr>Wyznaczanie optymalnego przebiegu sieci  i szacowanie kosztów inwestycji </vt:lpstr>
      <vt:lpstr>Ocena opłacalności inwestycji</vt:lpstr>
      <vt:lpstr>Deklaracje beneficjentów</vt:lpstr>
      <vt:lpstr>Podsumowanie przyczyn wykluczenia punktów adresowych  z POPC</vt:lpstr>
      <vt:lpstr>Wyznaczenie puli „punktów dodatkowych” </vt:lpstr>
      <vt:lpstr>Prezentacja programu PowerPoint</vt:lpstr>
      <vt:lpstr>Ostrowy Tuszowskie 206  (Foce 206 – część wsi Ostrowy Tuszowskie)</vt:lpstr>
      <vt:lpstr>Bieniewice ul. Błońska 48F </vt:lpstr>
      <vt:lpstr>Koruszka 4</vt:lpstr>
      <vt:lpstr>Wysoka 177</vt:lpstr>
      <vt:lpstr>Kliniska Wielkie ul. Piękna 16</vt:lpstr>
      <vt:lpstr>Gogolewo 24</vt:lpstr>
      <vt:lpstr>Zgłaszanie popytu</vt:lpstr>
      <vt:lpstr>Liczba zgłoszeń popytu w latach 2018-2020</vt:lpstr>
      <vt:lpstr>Prezentacja programu PowerPoint</vt:lpstr>
      <vt:lpstr>Powody i cele</vt:lpstr>
      <vt:lpstr>Rozwiązanie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Przemysław Łacek</dc:creator>
  <cp:lastModifiedBy>Sobczak Julita</cp:lastModifiedBy>
  <cp:revision>836</cp:revision>
  <cp:lastPrinted>2016-12-22T18:24:40Z</cp:lastPrinted>
  <dcterms:created xsi:type="dcterms:W3CDTF">2016-10-18T08:55:27Z</dcterms:created>
  <dcterms:modified xsi:type="dcterms:W3CDTF">2020-11-20T18:59:36Z</dcterms:modified>
</cp:coreProperties>
</file>